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2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5" r:id="rId3"/>
    <p:sldId id="306" r:id="rId4"/>
    <p:sldId id="307" r:id="rId5"/>
    <p:sldId id="308" r:id="rId6"/>
    <p:sldId id="312" r:id="rId7"/>
    <p:sldId id="311" r:id="rId8"/>
    <p:sldId id="315" r:id="rId9"/>
    <p:sldId id="309" r:id="rId10"/>
    <p:sldId id="257" r:id="rId11"/>
    <p:sldId id="292" r:id="rId12"/>
    <p:sldId id="314" r:id="rId13"/>
    <p:sldId id="287" r:id="rId14"/>
    <p:sldId id="316" r:id="rId15"/>
    <p:sldId id="31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ert Grossi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6"/>
    <p:restoredTop sz="94694"/>
  </p:normalViewPr>
  <p:slideViewPr>
    <p:cSldViewPr snapToGrid="0" snapToObjects="1">
      <p:cViewPr varScale="1">
        <p:scale>
          <a:sx n="39" d="100"/>
          <a:sy n="39" d="100"/>
        </p:scale>
        <p:origin x="660" y="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-353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Revenues</c:v>
                </c:pt>
              </c:strCache>
            </c:strRef>
          </c:tx>
          <c:spPr>
            <a:ln w="98425" cap="flat" cmpd="dbl" algn="ctr">
              <a:solidFill>
                <a:srgbClr val="FF0000"/>
              </a:solidFill>
              <a:miter lim="800000"/>
            </a:ln>
            <a:effectLst/>
          </c:spPr>
          <c:marker>
            <c:symbol val="circle"/>
            <c:size val="12"/>
            <c:spPr>
              <a:solidFill>
                <a:schemeClr val="tx1"/>
              </a:solidFill>
              <a:ln w="9525" cap="flat" cmpd="sng" algn="ctr">
                <a:solidFill>
                  <a:schemeClr val="lt1"/>
                </a:solidFill>
                <a:round/>
              </a:ln>
              <a:effectLst/>
            </c:spPr>
          </c:marker>
          <c:dLbls>
            <c:delete val="1"/>
          </c:dLbls>
          <c:cat>
            <c:strRef>
              <c:f>Sheet1!$A$2:$A$8</c:f>
              <c:strCach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 (P)</c:v>
                </c:pt>
              </c:strCache>
            </c:strRef>
          </c:cat>
          <c:val>
            <c:numRef>
              <c:f>Sheet1!$B$2:$B$8</c:f>
              <c:numCache>
                <c:formatCode>_(* #,##0_);_(* \(#,##0\);_(* "-"??_);_(@_)</c:formatCode>
                <c:ptCount val="7"/>
                <c:pt idx="0">
                  <c:v>80874000</c:v>
                </c:pt>
                <c:pt idx="1">
                  <c:v>82416000</c:v>
                </c:pt>
                <c:pt idx="2">
                  <c:v>82043000</c:v>
                </c:pt>
                <c:pt idx="3">
                  <c:v>83759000</c:v>
                </c:pt>
                <c:pt idx="4">
                  <c:v>89075000</c:v>
                </c:pt>
                <c:pt idx="5">
                  <c:v>112579000</c:v>
                </c:pt>
                <c:pt idx="6">
                  <c:v>96125000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95-2A48-9DD2-AE313ECEC09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Expenses</c:v>
                </c:pt>
              </c:strCache>
            </c:strRef>
          </c:tx>
          <c:spPr>
            <a:ln w="101600" cap="flat" cmpd="dbl" algn="ctr">
              <a:solidFill>
                <a:srgbClr val="0070C0"/>
              </a:solidFill>
              <a:miter lim="800000"/>
            </a:ln>
            <a:effectLst/>
          </c:spPr>
          <c:marker>
            <c:symbol val="circle"/>
            <c:size val="12"/>
            <c:spPr>
              <a:solidFill>
                <a:schemeClr val="tx1"/>
              </a:solidFill>
              <a:ln w="9525" cap="flat" cmpd="sng" algn="ctr">
                <a:solidFill>
                  <a:schemeClr val="lt1"/>
                </a:solidFill>
                <a:round/>
              </a:ln>
              <a:effectLst/>
            </c:spPr>
          </c:marker>
          <c:dLbls>
            <c:delete val="1"/>
          </c:dLbls>
          <c:cat>
            <c:strRef>
              <c:f>Sheet1!$A$2:$A$8</c:f>
              <c:strCach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 (P)</c:v>
                </c:pt>
              </c:strCache>
            </c:strRef>
          </c:cat>
          <c:val>
            <c:numRef>
              <c:f>Sheet1!$C$2:$C$8</c:f>
              <c:numCache>
                <c:formatCode>_(* #,##0_);_(* \(#,##0\);_(* "-"??_);_(@_)</c:formatCode>
                <c:ptCount val="7"/>
                <c:pt idx="0">
                  <c:v>76950000</c:v>
                </c:pt>
                <c:pt idx="1">
                  <c:v>80960000</c:v>
                </c:pt>
                <c:pt idx="2">
                  <c:v>84652000</c:v>
                </c:pt>
                <c:pt idx="3">
                  <c:v>87214000</c:v>
                </c:pt>
                <c:pt idx="4">
                  <c:v>90552000</c:v>
                </c:pt>
                <c:pt idx="5">
                  <c:v>96600000</c:v>
                </c:pt>
                <c:pt idx="6">
                  <c:v>94537000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595-2A48-9DD2-AE313ECEC09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93535727"/>
        <c:axId val="1960362863"/>
      </c:lineChart>
      <c:catAx>
        <c:axId val="19935357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0362863"/>
        <c:crosses val="autoZero"/>
        <c:auto val="1"/>
        <c:lblAlgn val="ctr"/>
        <c:lblOffset val="100"/>
        <c:noMultiLvlLbl val="0"/>
      </c:catAx>
      <c:valAx>
        <c:axId val="1960362863"/>
        <c:scaling>
          <c:orientation val="minMax"/>
          <c:min val="75000000"/>
        </c:scaling>
        <c:delete val="0"/>
        <c:axPos val="l"/>
        <c:majorGridlines>
          <c:spPr>
            <a:ln w="1905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3535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38100">
      <a:solidFill>
        <a:schemeClr val="tx1"/>
      </a:solidFill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31750" cap="rnd">
              <a:solidFill>
                <a:schemeClr val="tx1"/>
              </a:solidFill>
              <a:round/>
            </a:ln>
            <a:effectLst>
              <a:outerShdw blurRad="55880" dist="15240" dir="5400000" algn="ctr" rotWithShape="0">
                <a:srgbClr val="000000">
                  <a:alpha val="45000"/>
                </a:srgbClr>
              </a:outerShdw>
            </a:effectLst>
          </c:spPr>
          <c:marker>
            <c:symbol val="square"/>
            <c:size val="12"/>
            <c:spPr>
              <a:solidFill>
                <a:srgbClr val="00B050"/>
              </a:solidFill>
              <a:ln w="9525">
                <a:noFill/>
                <a:round/>
              </a:ln>
              <a:effectLst>
                <a:outerShdw blurRad="55880" dist="15240" dir="5400000" algn="ctr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prstMaterial="dkEdge">
                <a:bevelT w="0" h="0"/>
              </a:sp3d>
            </c:spPr>
          </c:marker>
          <c:dLbls>
            <c:delete val="1"/>
          </c:dLbls>
          <c:cat>
            <c:numRef>
              <c:f>Sheet1!$A$2:$A$8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Sheet1!$B$2:$B$8</c:f>
              <c:numCache>
                <c:formatCode>_(* #,##0_);_(* \(#,##0\);_(* "-"??_);_(@_)</c:formatCode>
                <c:ptCount val="7"/>
                <c:pt idx="0">
                  <c:v>3834000</c:v>
                </c:pt>
                <c:pt idx="1">
                  <c:v>1456000</c:v>
                </c:pt>
                <c:pt idx="2">
                  <c:v>-2609000</c:v>
                </c:pt>
                <c:pt idx="3">
                  <c:v>-3455000</c:v>
                </c:pt>
                <c:pt idx="4">
                  <c:v>-1477000</c:v>
                </c:pt>
                <c:pt idx="5">
                  <c:v>15979000</c:v>
                </c:pt>
                <c:pt idx="6">
                  <c:v>1588000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95-2A48-9DD2-AE313ECEC09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93535727"/>
        <c:axId val="1960362863"/>
      </c:lineChart>
      <c:catAx>
        <c:axId val="1993535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49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0362863"/>
        <c:crosses val="autoZero"/>
        <c:auto val="1"/>
        <c:lblAlgn val="ctr"/>
        <c:lblOffset val="100"/>
        <c:noMultiLvlLbl val="0"/>
      </c:catAx>
      <c:valAx>
        <c:axId val="1960362863"/>
        <c:scaling>
          <c:orientation val="minMax"/>
          <c:min val="-5000000"/>
        </c:scaling>
        <c:delete val="0"/>
        <c:axPos val="l"/>
        <c:majorGridlines>
          <c:spPr>
            <a:ln w="1905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3535727"/>
        <c:crosses val="autoZero"/>
        <c:crossBetween val="between"/>
        <c:majorUnit val="2000000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3810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Column1 </c:v>
                </c:pt>
              </c:strCache>
            </c:strRef>
          </c:tx>
          <c:spPr>
            <a:solidFill>
              <a:srgbClr val="0070C0"/>
            </a:solidFill>
            <a:ln w="50800">
              <a:noFill/>
            </a:ln>
            <a:effectLst>
              <a:outerShdw blurRad="55880" dist="15240" dir="5400000" algn="ctr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l"/>
            </a:scene3d>
            <a:sp3d prstMaterial="dkEdge">
              <a:bevelT w="0" h="0"/>
            </a:sp3d>
          </c:spPr>
          <c:invertIfNegative val="0"/>
          <c:dLbls>
            <c:delete val="1"/>
          </c:dLbls>
          <c:cat>
            <c:numRef>
              <c:f>Sheet1!$A$2:$A$8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Sheet1!$B$2:$B$8</c:f>
              <c:numCache>
                <c:formatCode>_(* #,##0_);_(* \(#,##0\);_(* "-"??_);_(@_)</c:formatCode>
                <c:ptCount val="7"/>
                <c:pt idx="0">
                  <c:v>42849000</c:v>
                </c:pt>
                <c:pt idx="1">
                  <c:v>42850000</c:v>
                </c:pt>
                <c:pt idx="2">
                  <c:v>38741000</c:v>
                </c:pt>
                <c:pt idx="3">
                  <c:v>27932000</c:v>
                </c:pt>
                <c:pt idx="4">
                  <c:v>27842000</c:v>
                </c:pt>
                <c:pt idx="5">
                  <c:v>36886000</c:v>
                </c:pt>
                <c:pt idx="6">
                  <c:v>46904000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95-2A48-9DD2-AE313ECEC09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993535727"/>
        <c:axId val="1960362863"/>
      </c:barChart>
      <c:catAx>
        <c:axId val="1993535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49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0362863"/>
        <c:crosses val="autoZero"/>
        <c:auto val="1"/>
        <c:lblAlgn val="ctr"/>
        <c:lblOffset val="100"/>
        <c:noMultiLvlLbl val="0"/>
      </c:catAx>
      <c:valAx>
        <c:axId val="1960362863"/>
        <c:scaling>
          <c:orientation val="minMax"/>
          <c:min val="0"/>
        </c:scaling>
        <c:delete val="0"/>
        <c:axPos val="l"/>
        <c:majorGridlines>
          <c:spPr>
            <a:ln w="1905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3535727"/>
        <c:crosses val="autoZero"/>
        <c:crossBetween val="between"/>
      </c:valAx>
      <c:spPr>
        <a:noFill/>
        <a:ln w="22225">
          <a:solidFill>
            <a:schemeClr val="tx1">
              <a:lumMod val="15000"/>
              <a:lumOff val="85000"/>
            </a:schemeClr>
          </a:solidFill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3810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31750" cap="rnd">
              <a:solidFill>
                <a:schemeClr val="tx1"/>
              </a:solidFill>
              <a:round/>
            </a:ln>
            <a:effectLst>
              <a:outerShdw blurRad="55880" dist="15240" dir="5400000" algn="ctr" rotWithShape="0">
                <a:srgbClr val="000000">
                  <a:alpha val="45000"/>
                </a:srgbClr>
              </a:outerShdw>
            </a:effectLst>
          </c:spPr>
          <c:marker>
            <c:symbol val="square"/>
            <c:size val="12"/>
            <c:spPr>
              <a:solidFill>
                <a:schemeClr val="bg1">
                  <a:lumMod val="65000"/>
                </a:schemeClr>
              </a:solidFill>
              <a:ln w="9525">
                <a:noFill/>
                <a:round/>
              </a:ln>
              <a:effectLst>
                <a:outerShdw blurRad="55880" dist="15240" dir="5400000" algn="ctr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prstMaterial="dkEdge">
                <a:bevelT w="0" h="0"/>
              </a:sp3d>
            </c:spPr>
          </c:marker>
          <c:dPt>
            <c:idx val="7"/>
            <c:marker>
              <c:symbol val="square"/>
              <c:size val="16"/>
              <c:spPr>
                <a:solidFill>
                  <a:srgbClr val="FF0000"/>
                </a:solidFill>
                <a:ln w="9525">
                  <a:noFill/>
                  <a:round/>
                </a:ln>
                <a:effectLst>
                  <a:outerShdw blurRad="55880" dist="15240" dir="5400000" algn="ctr" rotWithShape="0">
                    <a:srgbClr val="000000">
                      <a:alpha val="4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rightRoom" dir="tl"/>
                </a:scene3d>
                <a:sp3d prstMaterial="dkEdge">
                  <a:bevelT w="0" h="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BEC4-CB41-B6B7-CE1D29EDDBAA}"/>
              </c:ext>
            </c:extLst>
          </c:dPt>
          <c:dLbls>
            <c:delete val="1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Sheet1!$B$2:$B$9</c:f>
              <c:numCache>
                <c:formatCode>_(* #,##0_);_(* \(#,##0\);_(* "-"??_);_(@_)</c:formatCode>
                <c:ptCount val="8"/>
                <c:pt idx="0">
                  <c:v>3834000</c:v>
                </c:pt>
                <c:pt idx="1">
                  <c:v>1456000</c:v>
                </c:pt>
                <c:pt idx="2">
                  <c:v>-2609000</c:v>
                </c:pt>
                <c:pt idx="3">
                  <c:v>-3455000</c:v>
                </c:pt>
                <c:pt idx="4">
                  <c:v>-1477000</c:v>
                </c:pt>
                <c:pt idx="5">
                  <c:v>15979000</c:v>
                </c:pt>
                <c:pt idx="6">
                  <c:v>1588000</c:v>
                </c:pt>
                <c:pt idx="7">
                  <c:v>3151000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95-2A48-9DD2-AE313ECEC09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93535727"/>
        <c:axId val="1960362863"/>
      </c:lineChart>
      <c:catAx>
        <c:axId val="1993535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49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0362863"/>
        <c:crosses val="autoZero"/>
        <c:auto val="1"/>
        <c:lblAlgn val="ctr"/>
        <c:lblOffset val="100"/>
        <c:noMultiLvlLbl val="0"/>
      </c:catAx>
      <c:valAx>
        <c:axId val="1960362863"/>
        <c:scaling>
          <c:orientation val="minMax"/>
          <c:min val="-5000000"/>
        </c:scaling>
        <c:delete val="0"/>
        <c:axPos val="l"/>
        <c:majorGridlines>
          <c:spPr>
            <a:ln w="2540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3535727"/>
        <c:crosses val="autoZero"/>
        <c:crossBetween val="between"/>
        <c:majorUnit val="2000000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38100">
      <a:solidFill>
        <a:schemeClr val="tx1"/>
      </a:solidFill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02842-FCFF-3049-8967-5F16A4C7208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27557-E860-6040-A5FF-843319456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808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12367-7C48-B749-8B4D-90F40C1DDC2A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891E8-1CBE-A84C-B852-DA6AD20DE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006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891E8-1CBE-A84C-B852-DA6AD20DE2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22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891E8-1CBE-A84C-B852-DA6AD20DE2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92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891E8-1CBE-A84C-B852-DA6AD20DE2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10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following is a breakdown of our budget by fund:</a:t>
            </a:r>
          </a:p>
          <a:p>
            <a:endParaRPr lang="en-US" dirty="0"/>
          </a:p>
          <a:p>
            <a:r>
              <a:rPr lang="en-US" dirty="0"/>
              <a:t>Total beginning fund balance is approximately $73.3 million.  This includes about $32.6 million that is reserved for capital projects.</a:t>
            </a:r>
          </a:p>
          <a:p>
            <a:endParaRPr lang="en-US" dirty="0"/>
          </a:p>
          <a:p>
            <a:r>
              <a:rPr lang="en-US" dirty="0"/>
              <a:t>Total budgeted revenues are</a:t>
            </a:r>
          </a:p>
          <a:p>
            <a:endParaRPr lang="en-US" dirty="0"/>
          </a:p>
          <a:p>
            <a:r>
              <a:rPr lang="en-US" dirty="0"/>
              <a:t>Total budgeted expenses are </a:t>
            </a:r>
          </a:p>
          <a:p>
            <a:endParaRPr lang="en-US" dirty="0"/>
          </a:p>
          <a:p>
            <a:r>
              <a:rPr lang="en-US" dirty="0"/>
              <a:t>Note that we will need to make a transfer from      in order to ensure that all fund balances are positive at the end of the year.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891E8-1CBE-A84C-B852-DA6AD20DE2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17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E213-FC6E-204B-AC9A-7EC8111E5DD9}" type="datetime1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286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xmlns:p14="http://schemas.microsoft.com/office/powerpoint/2010/main" spd="slow">
        <p:pull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A9DB-6122-9E4D-8B2D-A1DFCAC6BA1E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D79C-43C9-F748-8762-5AF0E085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5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xmlns:p14="http://schemas.microsoft.com/office/powerpoint/2010/main" spd="slow"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7B44-35BF-5846-9EB4-096D06E67C73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D79C-43C9-F748-8762-5AF0E085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8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xmlns:p14="http://schemas.microsoft.com/office/powerpoint/2010/main" spd="slow">
        <p:pull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212A-02B3-8D4C-BB4F-11F246A49F18}" type="datetime1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D79C-43C9-F748-8762-5AF0E085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1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xmlns:p14="http://schemas.microsoft.com/office/powerpoint/2010/main" spd="slow">
        <p:pull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ABF-B158-8641-BE3A-5EE335E44A97}" type="datetime1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343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xmlns:p14="http://schemas.microsoft.com/office/powerpoint/2010/main" spd="slow"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2095-794B-E640-92C1-2FC3EE01688E}" type="datetime1">
              <a:rPr lang="en-US" smtClean="0"/>
              <a:t>9/24/2019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D79C-43C9-F748-8762-5AF0E085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2495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2095-794B-E640-92C1-2FC3EE01688E}" type="datetime1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D79C-43C9-F748-8762-5AF0E085ED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74061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FD76-2F08-D948-9E82-A029DA2E279C}" type="datetime1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D79C-43C9-F748-8762-5AF0E085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99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xmlns:p14="http://schemas.microsoft.com/office/powerpoint/2010/main" spd="slow"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2A96-CBF9-DC47-9E98-B07B218B5D81}" type="datetime1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D79C-43C9-F748-8762-5AF0E085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8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xmlns:p14="http://schemas.microsoft.com/office/powerpoint/2010/main" spd="slow"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DE3A-8D7B-1A40-BEA7-3C281BCAC889}" type="datetime1">
              <a:rPr lang="en-US" smtClean="0"/>
              <a:t>9/24/2019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D79C-43C9-F748-8762-5AF0E085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0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xmlns:p14="http://schemas.microsoft.com/office/powerpoint/2010/main" spd="slow"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A01BAD5B-9C35-BE49-80A7-5604349F61A5}" type="datetime1">
              <a:rPr lang="en-US" smtClean="0"/>
              <a:t>9/24/2019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D79C-43C9-F748-8762-5AF0E085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4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xmlns:p14="http://schemas.microsoft.com/office/powerpoint/2010/main" spd="slow"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6762095-794B-E640-92C1-2FC3EE01688E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B29D79C-43C9-F748-8762-5AF0E085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6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xmlns:p14="http://schemas.microsoft.com/office/powerpoint/2010/main" spd="slow">
        <p:pull/>
      </p:transition>
    </mc:Fallback>
  </mc:AlternateConten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4934" y="2535767"/>
            <a:ext cx="8585199" cy="1612901"/>
          </a:xfrm>
        </p:spPr>
        <p:txBody>
          <a:bodyPr>
            <a:normAutofit/>
          </a:bodyPr>
          <a:lstStyle/>
          <a:p>
            <a:r>
              <a:rPr lang="en-US" sz="2400" b="1" cap="small" dirty="0">
                <a:latin typeface="Gill Sans MT" panose="020B0502020104020203" pitchFamily="34" charset="77"/>
                <a:cs typeface="Calibri Light" panose="020F0302020204030204" pitchFamily="34" charset="0"/>
              </a:rPr>
              <a:t>Oak Park Elementary School District 97</a:t>
            </a:r>
            <a:br>
              <a:rPr lang="en-US" sz="2400" b="1" cap="small" dirty="0">
                <a:latin typeface="Gill Sans MT" panose="020B0502020104020203" pitchFamily="34" charset="77"/>
                <a:cs typeface="Calibri Light" panose="020F0302020204030204" pitchFamily="34" charset="0"/>
              </a:rPr>
            </a:br>
            <a:r>
              <a:rPr lang="en-US" sz="2200" cap="small" dirty="0">
                <a:latin typeface="Gill Sans MT" panose="020B0502020104020203" pitchFamily="34" charset="77"/>
                <a:cs typeface="Calibri Light" panose="020F0302020204030204" pitchFamily="34" charset="0"/>
              </a:rPr>
              <a:t>Presentation of FY 2020 Final Budget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4673600"/>
            <a:ext cx="6400800" cy="1219200"/>
          </a:xfrm>
        </p:spPr>
        <p:txBody>
          <a:bodyPr>
            <a:normAutofit lnSpcReduction="10000"/>
          </a:bodyPr>
          <a:lstStyle/>
          <a:p>
            <a:endParaRPr lang="en-US" b="1" dirty="0"/>
          </a:p>
          <a:p>
            <a:endParaRPr lang="en-US" b="1" dirty="0">
              <a:solidFill>
                <a:srgbClr val="C0504D"/>
              </a:solidFill>
              <a:latin typeface="Avenir Medium"/>
              <a:cs typeface="Avenir Medium"/>
            </a:endParaRPr>
          </a:p>
          <a:p>
            <a:pPr algn="ctr"/>
            <a:r>
              <a:rPr lang="en-US" b="1" cap="small" dirty="0">
                <a:solidFill>
                  <a:schemeClr val="tx1"/>
                </a:solidFill>
                <a:latin typeface="Gill Sans MT" panose="020B0502020104020203" pitchFamily="34" charset="77"/>
                <a:cs typeface="Avenir Medium"/>
              </a:rPr>
              <a:t>September,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06BF1C-8F5F-E34A-A0D1-322FBF7BB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632" y="350387"/>
            <a:ext cx="1791729" cy="179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68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xmlns:p14="http://schemas.microsoft.com/office/powerpoint/2010/main" spd="slow">
        <p:pull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585283"/>
            <a:ext cx="7729728" cy="11887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cap="small" dirty="0">
                <a:cs typeface="Avenir Heavy"/>
              </a:rPr>
              <a:t>Budgeted Revenues – All Funds: </a:t>
            </a:r>
            <a:r>
              <a:rPr lang="en-US" sz="3100" cap="small" dirty="0">
                <a:cs typeface="Avenir Heavy"/>
              </a:rPr>
              <a:t/>
            </a:r>
            <a:br>
              <a:rPr lang="en-US" sz="3100" cap="small" dirty="0">
                <a:cs typeface="Avenir Heavy"/>
              </a:rPr>
            </a:br>
            <a:r>
              <a:rPr lang="en-US" sz="2200" cap="small" dirty="0">
                <a:solidFill>
                  <a:schemeClr val="tx1"/>
                </a:solidFill>
                <a:cs typeface="Avenir Heavy"/>
              </a:rPr>
              <a:t>Comparison of Budget Verses Prior Years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392538"/>
              </p:ext>
            </p:extLst>
          </p:nvPr>
        </p:nvGraphicFramePr>
        <p:xfrm>
          <a:off x="696191" y="2026227"/>
          <a:ext cx="9777845" cy="4557453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096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9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67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06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79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56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55419"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  <a:cs typeface="Avenir Medium"/>
                      </a:endParaRPr>
                    </a:p>
                    <a:p>
                      <a:r>
                        <a:rPr lang="en-US" sz="1400" dirty="0">
                          <a:latin typeface="+mn-lt"/>
                          <a:cs typeface="Avenir Medium"/>
                        </a:rPr>
                        <a:t>Source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+mn-lt"/>
                        <a:cs typeface="Avenir Medium"/>
                      </a:endParaRPr>
                    </a:p>
                    <a:p>
                      <a:pPr algn="r"/>
                      <a:r>
                        <a:rPr lang="en-US" sz="1400" dirty="0">
                          <a:latin typeface="+mn-lt"/>
                          <a:cs typeface="Avenir Medium"/>
                        </a:rPr>
                        <a:t>FY 2015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+mn-lt"/>
                        <a:cs typeface="Avenir Medium"/>
                      </a:endParaRPr>
                    </a:p>
                    <a:p>
                      <a:pPr algn="r"/>
                      <a:r>
                        <a:rPr lang="en-US" sz="1400" dirty="0">
                          <a:latin typeface="+mn-lt"/>
                          <a:cs typeface="Avenir Medium"/>
                        </a:rPr>
                        <a:t>FY 2016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+mn-lt"/>
                        <a:cs typeface="Avenir Medium"/>
                      </a:endParaRPr>
                    </a:p>
                    <a:p>
                      <a:pPr algn="r"/>
                      <a:r>
                        <a:rPr lang="en-US" sz="1400" dirty="0">
                          <a:latin typeface="+mn-lt"/>
                          <a:cs typeface="Avenir Medium"/>
                        </a:rPr>
                        <a:t>FY 2017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+mn-lt"/>
                        <a:cs typeface="Avenir Medium"/>
                      </a:endParaRPr>
                    </a:p>
                    <a:p>
                      <a:pPr algn="r"/>
                      <a:r>
                        <a:rPr lang="en-US" sz="1400" dirty="0">
                          <a:latin typeface="+mn-lt"/>
                          <a:cs typeface="Avenir Medium"/>
                        </a:rPr>
                        <a:t>FY 2018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+mn-lt"/>
                          <a:cs typeface="Avenir Medium"/>
                        </a:rPr>
                        <a:t>PRELIM</a:t>
                      </a:r>
                    </a:p>
                    <a:p>
                      <a:pPr algn="r"/>
                      <a:r>
                        <a:rPr lang="en-US" sz="1400" dirty="0">
                          <a:latin typeface="+mn-lt"/>
                          <a:cs typeface="Avenir Medium"/>
                        </a:rPr>
                        <a:t>FY 2019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+mn-lt"/>
                          <a:cs typeface="Avenir Medium"/>
                        </a:rPr>
                        <a:t>BUDGET</a:t>
                      </a:r>
                    </a:p>
                    <a:p>
                      <a:pPr algn="r"/>
                      <a:r>
                        <a:rPr lang="en-US" sz="1400" dirty="0">
                          <a:latin typeface="+mn-lt"/>
                          <a:cs typeface="Avenir Medium"/>
                        </a:rPr>
                        <a:t>FY 2020</a:t>
                      </a:r>
                      <a:endParaRPr lang="en-US" sz="1400" b="1" dirty="0">
                        <a:latin typeface="+mn-lt"/>
                        <a:cs typeface="Avenir Medium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33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  <a:cs typeface="Avenir Medium"/>
                        </a:rPr>
                        <a:t>Real</a:t>
                      </a:r>
                      <a:r>
                        <a:rPr lang="en-US" sz="1400" baseline="0" dirty="0">
                          <a:latin typeface="+mn-lt"/>
                          <a:cs typeface="Avenir Medium"/>
                        </a:rPr>
                        <a:t> Estate Taxes</a:t>
                      </a:r>
                      <a:endParaRPr lang="en-US" sz="1400" b="1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+mn-lt"/>
                          <a:cs typeface="Avenir Medium"/>
                        </a:rPr>
                        <a:t>$59,255,000</a:t>
                      </a:r>
                      <a:endParaRPr lang="en-US" sz="1400" b="1" i="1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+mn-lt"/>
                          <a:cs typeface="Avenir Medium"/>
                        </a:rPr>
                        <a:t>$60,846,000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+mn-lt"/>
                          <a:cs typeface="Avenir Medium"/>
                        </a:rPr>
                        <a:t>$60,854,000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+mn-lt"/>
                          <a:cs typeface="Avenir Medium"/>
                        </a:rPr>
                        <a:t>$84,907,000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+mn-lt"/>
                          <a:cs typeface="Avenir Medium"/>
                        </a:rPr>
                        <a:t>$71,007,000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+mn-lt"/>
                          <a:cs typeface="Avenir Medium"/>
                        </a:rPr>
                        <a:t>$77,860,000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33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  <a:cs typeface="Avenir Medium"/>
                        </a:rPr>
                        <a:t>Other Local Revenues</a:t>
                      </a:r>
                      <a:endParaRPr lang="en-US" sz="1400" b="1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+mn-lt"/>
                          <a:cs typeface="Avenir Medium"/>
                        </a:rPr>
                        <a:t>4,333,000</a:t>
                      </a:r>
                      <a:endParaRPr lang="en-US" sz="1400" b="1" i="1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+mn-lt"/>
                          <a:cs typeface="Avenir Medium"/>
                        </a:rPr>
                        <a:t>6,318,000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+mn-lt"/>
                          <a:cs typeface="Avenir Medium"/>
                        </a:rPr>
                        <a:t>9,725,000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+mn-lt"/>
                          <a:cs typeface="Avenir Medium"/>
                        </a:rPr>
                        <a:t>8,431,000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+mn-lt"/>
                          <a:cs typeface="Avenir Medium"/>
                        </a:rPr>
                        <a:t>6,948,000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+mn-lt"/>
                          <a:cs typeface="Avenir Medium"/>
                        </a:rPr>
                        <a:t>6,214,000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33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  <a:cs typeface="Avenir Medium"/>
                        </a:rPr>
                        <a:t>General State-Aid</a:t>
                      </a:r>
                      <a:endParaRPr lang="en-US" sz="1400" b="1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+mn-lt"/>
                          <a:cs typeface="Avenir Medium"/>
                        </a:rPr>
                        <a:t>8,755,000</a:t>
                      </a:r>
                      <a:endParaRPr lang="en-US" sz="1400" b="1" i="1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+mn-lt"/>
                          <a:cs typeface="Avenir Medium"/>
                        </a:rPr>
                        <a:t>8,746,000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+mn-lt"/>
                          <a:cs typeface="Avenir Medium"/>
                        </a:rPr>
                        <a:t>9,100,000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+mn-lt"/>
                          <a:cs typeface="Avenir Medium"/>
                        </a:rPr>
                        <a:t>11,155,000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+mn-lt"/>
                          <a:cs typeface="Avenir Medium"/>
                        </a:rPr>
                        <a:t>11,325,000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+mn-lt"/>
                          <a:cs typeface="Avenir Medium"/>
                        </a:rPr>
                        <a:t>11,425,000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33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  <a:cs typeface="Avenir Medium"/>
                        </a:rPr>
                        <a:t>Other State Grants</a:t>
                      </a:r>
                      <a:endParaRPr lang="en-US" sz="1400" b="1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+mn-lt"/>
                          <a:cs typeface="Avenir Medium"/>
                        </a:rPr>
                        <a:t>6,827,000</a:t>
                      </a:r>
                      <a:endParaRPr lang="en-US" sz="1400" b="1" i="1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+mn-lt"/>
                          <a:cs typeface="Avenir Medium"/>
                        </a:rPr>
                        <a:t>5,150,000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+mn-lt"/>
                          <a:cs typeface="Avenir Medium"/>
                        </a:rPr>
                        <a:t>6,322,000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+mn-lt"/>
                          <a:cs typeface="Avenir Medium"/>
                        </a:rPr>
                        <a:t>4,789,000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+mn-lt"/>
                          <a:cs typeface="Avenir Medium"/>
                        </a:rPr>
                        <a:t>3,976,000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+mn-lt"/>
                          <a:cs typeface="Avenir Medium"/>
                        </a:rPr>
                        <a:t>4,664,000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339">
                <a:tc>
                  <a:txBody>
                    <a:bodyPr/>
                    <a:lstStyle/>
                    <a:p>
                      <a:r>
                        <a:rPr lang="en-US" sz="1400" u="none" dirty="0">
                          <a:latin typeface="+mn-lt"/>
                          <a:cs typeface="Avenir Medium"/>
                        </a:rPr>
                        <a:t>Federal Grants</a:t>
                      </a:r>
                      <a:endParaRPr lang="en-US" sz="1400" b="1" u="none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u="sng" dirty="0">
                          <a:latin typeface="+mn-lt"/>
                          <a:cs typeface="Avenir Medium"/>
                        </a:rPr>
                        <a:t>2,873,000</a:t>
                      </a:r>
                      <a:endParaRPr lang="en-US" sz="1400" b="1" i="1" u="sng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u="sng" dirty="0">
                          <a:latin typeface="+mn-lt"/>
                          <a:cs typeface="Avenir Medium"/>
                        </a:rPr>
                        <a:t>2,699,000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u="sng" dirty="0">
                          <a:latin typeface="+mn-lt"/>
                          <a:cs typeface="Avenir Medium"/>
                        </a:rPr>
                        <a:t>3,074,000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u="sng" dirty="0">
                          <a:latin typeface="+mn-lt"/>
                          <a:cs typeface="Avenir Medium"/>
                        </a:rPr>
                        <a:t>3,297,000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u="sng" dirty="0">
                          <a:latin typeface="+mn-lt"/>
                          <a:cs typeface="Avenir Medium"/>
                        </a:rPr>
                        <a:t>2,869,000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u="sng" dirty="0">
                          <a:latin typeface="+mn-lt"/>
                          <a:cs typeface="Avenir Medium"/>
                        </a:rPr>
                        <a:t>2,845,000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33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  <a:cs typeface="Avenir Medium"/>
                        </a:rPr>
                        <a:t>Total Revenues</a:t>
                      </a:r>
                      <a:endParaRPr lang="en-US" sz="1400" b="1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+mn-lt"/>
                          <a:cs typeface="Avenir Medium"/>
                        </a:rPr>
                        <a:t>$82,043,000</a:t>
                      </a:r>
                      <a:endParaRPr lang="en-US" sz="1400" b="1" i="1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+mn-lt"/>
                          <a:cs typeface="Avenir Medium"/>
                        </a:rPr>
                        <a:t>$83,759,000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+mn-lt"/>
                          <a:cs typeface="Avenir Medium"/>
                        </a:rPr>
                        <a:t>$89,075,000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+mn-lt"/>
                          <a:cs typeface="Avenir Medium"/>
                        </a:rPr>
                        <a:t>$112,579,000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+mn-lt"/>
                          <a:cs typeface="Avenir Medium"/>
                        </a:rPr>
                        <a:t>$96,125,000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+mn-lt"/>
                          <a:cs typeface="Avenir Medium"/>
                        </a:rPr>
                        <a:t>$103,008,000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D79C-43C9-F748-8762-5AF0E085EDD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4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xmlns:p14="http://schemas.microsoft.com/office/powerpoint/2010/main" spd="slow">
        <p:pull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1"/>
            <a:ext cx="8229600" cy="1261533"/>
          </a:xfrm>
        </p:spPr>
        <p:txBody>
          <a:bodyPr>
            <a:normAutofit fontScale="90000"/>
          </a:bodyPr>
          <a:lstStyle/>
          <a:p>
            <a:pPr>
              <a:lnSpc>
                <a:spcPts val="2800"/>
              </a:lnSpc>
            </a:pPr>
            <a:r>
              <a:rPr lang="en-US" sz="3200" b="1" cap="small" dirty="0">
                <a:cs typeface="Avenir Heavy"/>
              </a:rPr>
              <a:t>Budgeted Expenditures – All Funds</a:t>
            </a:r>
            <a:br>
              <a:rPr lang="en-US" sz="3200" b="1" cap="small" dirty="0">
                <a:cs typeface="Avenir Heavy"/>
              </a:rPr>
            </a:br>
            <a:r>
              <a:rPr lang="en-US" sz="2400" cap="small" dirty="0">
                <a:solidFill>
                  <a:schemeClr val="tx1"/>
                </a:solidFill>
                <a:cs typeface="Avenir Heavy"/>
              </a:rPr>
              <a:t>Comparison of Budget Vs Prior Years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0157005"/>
              </p:ext>
            </p:extLst>
          </p:nvPr>
        </p:nvGraphicFramePr>
        <p:xfrm>
          <a:off x="810491" y="1545553"/>
          <a:ext cx="9496318" cy="5056496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036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62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52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08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71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1990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cs typeface="Avenir Medium"/>
                      </a:endParaRPr>
                    </a:p>
                    <a:p>
                      <a:r>
                        <a:rPr lang="en-US" sz="1200" dirty="0">
                          <a:latin typeface="+mn-lt"/>
                          <a:cs typeface="Avenir Medium"/>
                        </a:rPr>
                        <a:t>Source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latin typeface="+mn-lt"/>
                        <a:cs typeface="Avenir Medium"/>
                      </a:endParaRPr>
                    </a:p>
                    <a:p>
                      <a:pPr algn="r"/>
                      <a:r>
                        <a:rPr lang="en-US" sz="1200" dirty="0">
                          <a:latin typeface="+mn-lt"/>
                          <a:cs typeface="Avenir Medium"/>
                        </a:rPr>
                        <a:t>FY 2015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latin typeface="+mn-lt"/>
                        <a:cs typeface="Avenir Medium"/>
                      </a:endParaRPr>
                    </a:p>
                    <a:p>
                      <a:pPr algn="r"/>
                      <a:r>
                        <a:rPr lang="en-US" sz="1200" dirty="0">
                          <a:latin typeface="+mn-lt"/>
                          <a:cs typeface="Avenir Medium"/>
                        </a:rPr>
                        <a:t>FY 2016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latin typeface="+mn-lt"/>
                        <a:cs typeface="Avenir Medium"/>
                      </a:endParaRPr>
                    </a:p>
                    <a:p>
                      <a:pPr algn="r"/>
                      <a:r>
                        <a:rPr lang="en-US" sz="1200" dirty="0">
                          <a:latin typeface="+mn-lt"/>
                          <a:cs typeface="Avenir Medium"/>
                        </a:rPr>
                        <a:t>FY 2017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latin typeface="+mn-lt"/>
                        <a:cs typeface="Avenir Medium"/>
                      </a:endParaRPr>
                    </a:p>
                    <a:p>
                      <a:pPr algn="r"/>
                      <a:r>
                        <a:rPr lang="en-US" sz="1200" dirty="0">
                          <a:latin typeface="+mn-lt"/>
                          <a:cs typeface="Avenir Medium"/>
                        </a:rPr>
                        <a:t>FY 2018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+mn-lt"/>
                          <a:cs typeface="Avenir Medium"/>
                        </a:rPr>
                        <a:t>PRELIM</a:t>
                      </a:r>
                    </a:p>
                    <a:p>
                      <a:pPr algn="r"/>
                      <a:r>
                        <a:rPr lang="en-US" sz="1200" dirty="0">
                          <a:latin typeface="+mn-lt"/>
                          <a:cs typeface="Avenir Medium"/>
                        </a:rPr>
                        <a:t>FY 2019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+mn-lt"/>
                          <a:cs typeface="Avenir Medium"/>
                        </a:rPr>
                        <a:t>BUDGET</a:t>
                      </a:r>
                    </a:p>
                    <a:p>
                      <a:pPr algn="r"/>
                      <a:r>
                        <a:rPr lang="en-US" sz="1200" dirty="0">
                          <a:latin typeface="+mn-lt"/>
                          <a:cs typeface="Avenir Medium"/>
                        </a:rPr>
                        <a:t>FY 2020</a:t>
                      </a:r>
                      <a:endParaRPr lang="en-US" sz="1200" b="1" dirty="0">
                        <a:latin typeface="+mn-lt"/>
                        <a:cs typeface="Avenir Medium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83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  <a:cs typeface="Avenir Medium"/>
                        </a:rPr>
                        <a:t>Salaries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$51,186,000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$52,580,000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$53,501,000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$53,484,000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$57,969,000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latin typeface="+mn-lt"/>
                          <a:cs typeface="Avenir Medium"/>
                        </a:rPr>
                        <a:t>$61,358,000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83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  <a:cs typeface="Avenir Medium"/>
                        </a:rPr>
                        <a:t>Employee Benefits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9,225,000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10,275,000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11,724,000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13,937,000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12,022,000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latin typeface="+mn-lt"/>
                          <a:cs typeface="Avenir Medium"/>
                        </a:rPr>
                        <a:t>12,308,000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83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  <a:cs typeface="Avenir Medium"/>
                        </a:rPr>
                        <a:t>Purchased</a:t>
                      </a:r>
                      <a:r>
                        <a:rPr lang="en-US" sz="1200" baseline="0" dirty="0">
                          <a:latin typeface="+mn-lt"/>
                          <a:cs typeface="Avenir Medium"/>
                        </a:rPr>
                        <a:t> Services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8,860,000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8,644,000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9,647,000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11,366,000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10,130,000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latin typeface="+mn-lt"/>
                          <a:cs typeface="Avenir Medium"/>
                        </a:rPr>
                        <a:t>10,731,000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83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  <a:cs typeface="Avenir Medium"/>
                        </a:rPr>
                        <a:t>Supplies and Materials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3,821,000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3,742,000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3,985,000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3,882,000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3,446,000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latin typeface="+mn-lt"/>
                          <a:cs typeface="Avenir Medium"/>
                        </a:rPr>
                        <a:t>3,935,000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83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  <a:cs typeface="Avenir Medium"/>
                        </a:rPr>
                        <a:t>Capital Outlay/Non-Cap Equipment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762,000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998,000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353,000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2,863,000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1,378,000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latin typeface="+mn-lt"/>
                          <a:cs typeface="Avenir Medium"/>
                        </a:rPr>
                        <a:t>2,134,000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43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  <a:cs typeface="Avenir Medium"/>
                        </a:rPr>
                        <a:t>Out of District Tuition &amp; Other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2,312,000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3,089,000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3,597,000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2,741,000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2,496,000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latin typeface="+mn-lt"/>
                          <a:cs typeface="Avenir Medium"/>
                        </a:rPr>
                        <a:t>2,643,000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43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  <a:cs typeface="Avenir Medium"/>
                        </a:rPr>
                        <a:t>Debt Service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u="sng" dirty="0">
                          <a:latin typeface="+mn-lt"/>
                          <a:cs typeface="Avenir Medium"/>
                        </a:rPr>
                        <a:t>      8,486,000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u="sng" dirty="0">
                          <a:latin typeface="+mn-lt"/>
                          <a:cs typeface="Avenir Medium"/>
                        </a:rPr>
                        <a:t>      7,886,000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u="sng" dirty="0">
                          <a:latin typeface="+mn-lt"/>
                          <a:cs typeface="Avenir Medium"/>
                        </a:rPr>
                        <a:t>      7,745,000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u="sng" dirty="0">
                          <a:latin typeface="+mn-lt"/>
                          <a:cs typeface="Avenir Medium"/>
                        </a:rPr>
                        <a:t>      8,327,000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u="sng" dirty="0">
                          <a:latin typeface="+mn-lt"/>
                          <a:cs typeface="Avenir Medium"/>
                        </a:rPr>
                        <a:t>      7,096,000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u="sng" dirty="0">
                          <a:latin typeface="+mn-lt"/>
                          <a:cs typeface="Avenir Medium"/>
                        </a:rPr>
                        <a:t>      6,748,000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835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+mn-lt"/>
                          <a:cs typeface="Avenir Medium"/>
                        </a:rPr>
                        <a:t>Sub 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$84,652,000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$87,214,000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$90,552,000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$96,600,000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$94,537,000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$99,857,000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1432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+mn-lt"/>
                          <a:cs typeface="Avenir Medium"/>
                        </a:rPr>
                        <a:t>Capital Projects Exp.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200" b="0" i="0" u="sng" dirty="0">
                          <a:latin typeface="+mn-lt"/>
                          <a:cs typeface="Avenir Medium"/>
                        </a:rPr>
                        <a:t>    $ 5,109,000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200" b="0" i="0" u="sng" dirty="0">
                          <a:latin typeface="+mn-lt"/>
                          <a:cs typeface="Avenir Medium"/>
                        </a:rPr>
                        <a:t>    $ 7,354,000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200" b="0" i="0" u="sng" dirty="0">
                          <a:latin typeface="+mn-lt"/>
                          <a:cs typeface="Avenir Medium"/>
                        </a:rPr>
                        <a:t>    $ 4,663,000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200" b="0" i="0" u="sng" dirty="0">
                          <a:latin typeface="+mn-lt"/>
                          <a:cs typeface="Avenir Medium"/>
                        </a:rPr>
                        <a:t>    $ 9,226,000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200" b="0" i="0" u="sng" dirty="0">
                          <a:latin typeface="+mn-lt"/>
                          <a:cs typeface="Avenir Medium"/>
                        </a:rPr>
                        <a:t>    $21,724,000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200" b="0" i="0" u="sng" dirty="0">
                          <a:latin typeface="+mn-lt"/>
                          <a:cs typeface="Avenir Medium"/>
                        </a:rPr>
                        <a:t>$31,304,000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4474025"/>
                  </a:ext>
                </a:extLst>
              </a:tr>
              <a:tr h="438835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+mn-lt"/>
                          <a:cs typeface="Avenir Medium"/>
                        </a:rPr>
                        <a:t>Total Expenses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$89,761,000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$94,568,000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$95,215,000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$105,826,000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$116,261,000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200" b="0" i="0" dirty="0">
                          <a:latin typeface="+mn-lt"/>
                          <a:cs typeface="Avenir Medium"/>
                        </a:rPr>
                        <a:t>$131,161,000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185841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D79C-43C9-F748-8762-5AF0E085EDD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8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xmlns:p14="http://schemas.microsoft.com/office/powerpoint/2010/main" spd="slow">
        <p:pull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66A1374-4175-BE4B-9242-870887D27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76319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en-US" b="1" cap="small" dirty="0"/>
              <a:t>Revenues vs. Expenses (Surplus/Deficits)</a:t>
            </a:r>
            <a:r>
              <a:rPr lang="en-US" cap="small" dirty="0"/>
              <a:t/>
            </a:r>
            <a:br>
              <a:rPr lang="en-US" cap="small" dirty="0"/>
            </a:br>
            <a:r>
              <a:rPr lang="en-US" sz="2000" cap="small" dirty="0"/>
              <a:t>All Funds – Excluding Bond Proceeds and Major Capital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0579988-D41E-FB4E-BEE6-8BE143678F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097177"/>
              </p:ext>
            </p:extLst>
          </p:nvPr>
        </p:nvGraphicFramePr>
        <p:xfrm>
          <a:off x="1808018" y="1828801"/>
          <a:ext cx="8343900" cy="4552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F604E-2A8E-9142-AC50-365D17D0B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1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xmlns:p14="http://schemas.microsoft.com/office/powerpoint/2010/main" spd="slow">
        <p:pull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67187"/>
            <a:ext cx="8229600" cy="1090660"/>
          </a:xfrm>
        </p:spPr>
        <p:txBody>
          <a:bodyPr>
            <a:normAutofit/>
          </a:bodyPr>
          <a:lstStyle/>
          <a:p>
            <a:r>
              <a:rPr lang="en-US" b="1" cap="small" dirty="0">
                <a:cs typeface="Avenir Heavy"/>
              </a:rPr>
              <a:t>Breakdown of Total Budget by Fund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187329"/>
              </p:ext>
            </p:extLst>
          </p:nvPr>
        </p:nvGraphicFramePr>
        <p:xfrm>
          <a:off x="1610592" y="1475509"/>
          <a:ext cx="8936181" cy="489412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631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7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6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2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74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513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7388"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  <a:cs typeface="Avenir Medium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Beginning Balance</a:t>
                      </a:r>
                      <a:endParaRPr lang="en-US" sz="1400" dirty="0">
                        <a:latin typeface="+mn-lt"/>
                        <a:cs typeface="Avenir Medium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  <a:p>
                      <a:pPr algn="r"/>
                      <a:r>
                        <a:rPr lang="en-US" sz="1400" dirty="0"/>
                        <a:t>Revenues</a:t>
                      </a:r>
                      <a:endParaRPr lang="en-US" sz="1400" dirty="0">
                        <a:latin typeface="+mn-lt"/>
                        <a:cs typeface="Avenir Medium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  <a:p>
                      <a:pPr algn="r"/>
                      <a:r>
                        <a:rPr lang="en-US" sz="1400" dirty="0"/>
                        <a:t>Expenses</a:t>
                      </a:r>
                      <a:endParaRPr lang="en-US" sz="1400" dirty="0">
                        <a:latin typeface="+mn-lt"/>
                        <a:cs typeface="Avenir Medium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Bond Proceeds</a:t>
                      </a:r>
                      <a:endParaRPr lang="en-US" sz="1400" dirty="0">
                        <a:latin typeface="+mn-lt"/>
                        <a:cs typeface="Avenir Medium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Ending </a:t>
                      </a:r>
                    </a:p>
                    <a:p>
                      <a:pPr algn="r"/>
                      <a:r>
                        <a:rPr lang="en-US" sz="1400" dirty="0"/>
                        <a:t>Balance</a:t>
                      </a:r>
                      <a:endParaRPr lang="en-US" sz="1400" dirty="0">
                        <a:latin typeface="+mn-lt"/>
                        <a:cs typeface="Avenir Medium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770">
                <a:tc>
                  <a:txBody>
                    <a:bodyPr/>
                    <a:lstStyle/>
                    <a:p>
                      <a:r>
                        <a:rPr lang="en-US" sz="1400" dirty="0"/>
                        <a:t>Education</a:t>
                      </a:r>
                      <a:endParaRPr lang="en-US" sz="1400" b="1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  8,621,000 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</a:t>
                      </a:r>
                      <a:r>
                        <a:rPr lang="en-US" sz="1200" baseline="0" dirty="0"/>
                        <a:t> 80,023</a:t>
                      </a:r>
                      <a:r>
                        <a:rPr lang="en-US" sz="1200" dirty="0"/>
                        <a:t>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$ 77,179,000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$11,465,000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770">
                <a:tc>
                  <a:txBody>
                    <a:bodyPr/>
                    <a:lstStyle/>
                    <a:p>
                      <a:r>
                        <a:rPr lang="en-US" sz="1400" dirty="0"/>
                        <a:t>Building</a:t>
                      </a:r>
                      <a:endParaRPr lang="en-US" sz="1400" b="1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3,832,000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8,095,000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8,909,000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+mn-lt"/>
                          <a:cs typeface="Avenir Medium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3,018,000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770">
                <a:tc>
                  <a:txBody>
                    <a:bodyPr/>
                    <a:lstStyle/>
                    <a:p>
                      <a:r>
                        <a:rPr lang="en-US" sz="1400" dirty="0"/>
                        <a:t>Bond &amp; Int.</a:t>
                      </a:r>
                      <a:endParaRPr lang="en-US" sz="1400" b="1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4,714,000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4,548,000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6,771,000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2,491,000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770">
                <a:tc>
                  <a:txBody>
                    <a:bodyPr/>
                    <a:lstStyle/>
                    <a:p>
                      <a:r>
                        <a:rPr lang="en-US" sz="1400" dirty="0"/>
                        <a:t>Transportation</a:t>
                      </a:r>
                      <a:endParaRPr lang="en-US" sz="1400" b="1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967,000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5,213,000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3,843,000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2,337,000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770">
                <a:tc>
                  <a:txBody>
                    <a:bodyPr/>
                    <a:lstStyle/>
                    <a:p>
                      <a:r>
                        <a:rPr lang="en-US" sz="1400" dirty="0"/>
                        <a:t>IMRF/SS</a:t>
                      </a:r>
                      <a:endParaRPr lang="en-US" sz="1400" b="1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5,692,000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3,136,000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2,424,000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6,404,000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802">
                <a:tc>
                  <a:txBody>
                    <a:bodyPr/>
                    <a:lstStyle/>
                    <a:p>
                      <a:r>
                        <a:rPr lang="en-US" sz="1200" dirty="0"/>
                        <a:t>Capital Projects</a:t>
                      </a:r>
                      <a:endParaRPr lang="en-US" sz="1200" b="1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14,638,000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200,000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31,304,000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27,500,000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11,034,000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4770">
                <a:tc>
                  <a:txBody>
                    <a:bodyPr/>
                    <a:lstStyle/>
                    <a:p>
                      <a:r>
                        <a:rPr lang="en-US" sz="1400" dirty="0"/>
                        <a:t>Working Cash</a:t>
                      </a:r>
                      <a:endParaRPr lang="en-US" sz="1400" b="1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3,950,000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697,000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4,647,000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770">
                <a:tc>
                  <a:txBody>
                    <a:bodyPr/>
                    <a:lstStyle/>
                    <a:p>
                      <a:r>
                        <a:rPr lang="en-US" sz="1400" dirty="0"/>
                        <a:t>Tort</a:t>
                      </a:r>
                      <a:endParaRPr lang="en-US" sz="1400" b="1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3,505,000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1,094,000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731,000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3,868,000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770">
                <a:tc>
                  <a:txBody>
                    <a:bodyPr/>
                    <a:lstStyle/>
                    <a:p>
                      <a:r>
                        <a:rPr lang="en-US" sz="1400" dirty="0"/>
                        <a:t>Life Safety</a:t>
                      </a:r>
                      <a:endParaRPr lang="en-US" sz="1400" b="1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117,000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/>
                        <a:t>0</a:t>
                      </a:r>
                      <a:endParaRPr lang="en-US" sz="1200" b="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119,000</a:t>
                      </a:r>
                      <a:endParaRPr lang="en-US" sz="1200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4770">
                <a:tc>
                  <a:txBody>
                    <a:bodyPr/>
                    <a:lstStyle/>
                    <a:p>
                      <a:r>
                        <a:rPr lang="en-US" sz="1400" dirty="0"/>
                        <a:t>Total</a:t>
                      </a:r>
                      <a:endParaRPr lang="en-US" sz="1400" b="1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$46,036,000</a:t>
                      </a:r>
                      <a:r>
                        <a:rPr lang="en-US" sz="1200" baseline="0" dirty="0"/>
                        <a:t> </a:t>
                      </a:r>
                      <a:endParaRPr lang="en-US" sz="1200" b="1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$ 103,008,000</a:t>
                      </a:r>
                      <a:endParaRPr lang="en-US" sz="1200" b="1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$ 131,161,000</a:t>
                      </a:r>
                      <a:endParaRPr lang="en-US" sz="1200" b="1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latin typeface="+mn-lt"/>
                          <a:cs typeface="Avenir Medium"/>
                        </a:rPr>
                        <a:t>$ 27,500,000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$45,383,000</a:t>
                      </a:r>
                      <a:endParaRPr lang="en-US" sz="1200" b="1" dirty="0">
                        <a:latin typeface="+mn-lt"/>
                        <a:cs typeface="Avenir Medium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D79C-43C9-F748-8762-5AF0E085EDD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8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xmlns:p14="http://schemas.microsoft.com/office/powerpoint/2010/main" spd="slow">
        <p:pull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C6E64-589E-834B-9E5B-7041B0FC9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28274"/>
            <a:ext cx="7729728" cy="1188720"/>
          </a:xfrm>
        </p:spPr>
        <p:txBody>
          <a:bodyPr>
            <a:normAutofit/>
          </a:bodyPr>
          <a:lstStyle/>
          <a:p>
            <a:r>
              <a:rPr lang="en-US" sz="3200" b="1" cap="small" dirty="0"/>
              <a:t>Timetable</a:t>
            </a:r>
            <a:endParaRPr lang="en-US" sz="3200" cap="smal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6A03A-F69A-984D-8B9A-73045DD6C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6291" y="1974274"/>
            <a:ext cx="9008917" cy="4355452"/>
          </a:xfrm>
          <a:solidFill>
            <a:srgbClr val="FFFFFF"/>
          </a:solidFill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SzPct val="150000"/>
              <a:buNone/>
            </a:pPr>
            <a:r>
              <a:rPr lang="en-US" b="1" u="sng" dirty="0"/>
              <a:t>August 13, 2019  </a:t>
            </a:r>
          </a:p>
          <a:p>
            <a:pPr marL="0" indent="0">
              <a:buClr>
                <a:schemeClr val="tx1"/>
              </a:buClr>
              <a:buSzPct val="150000"/>
              <a:buNone/>
            </a:pPr>
            <a:r>
              <a:rPr lang="en-US" dirty="0"/>
              <a:t>Board of Education reviews tentative budget, authorizes placement of the tentative budget on display and calls for a public hearing on the budget on September 24, 2019.</a:t>
            </a:r>
          </a:p>
          <a:p>
            <a:pPr marL="0" indent="0">
              <a:buClr>
                <a:schemeClr val="tx1"/>
              </a:buClr>
              <a:buSzPct val="150000"/>
              <a:buNone/>
            </a:pPr>
            <a:r>
              <a:rPr lang="en-US" b="1" u="sng" dirty="0"/>
              <a:t>August 14, 2019 </a:t>
            </a:r>
          </a:p>
          <a:p>
            <a:pPr marL="0" indent="0">
              <a:buClr>
                <a:schemeClr val="tx1"/>
              </a:buClr>
              <a:buSzPct val="150000"/>
              <a:buNone/>
            </a:pPr>
            <a:r>
              <a:rPr lang="en-US" dirty="0"/>
              <a:t>Tentative budget goes on display in District office and notice of the public hearing scheduled for September 24, 2019 is placed in newspaper.</a:t>
            </a:r>
          </a:p>
          <a:p>
            <a:pPr marL="0" indent="0">
              <a:buClr>
                <a:schemeClr val="tx1"/>
              </a:buClr>
              <a:buSzPct val="150000"/>
              <a:buNone/>
            </a:pPr>
            <a:r>
              <a:rPr lang="en-US" b="1" u="sng" dirty="0"/>
              <a:t>September 24, 2019</a:t>
            </a:r>
          </a:p>
          <a:p>
            <a:pPr marL="0" indent="0">
              <a:buClr>
                <a:schemeClr val="tx1"/>
              </a:buClr>
              <a:buSzPct val="150000"/>
              <a:buNone/>
            </a:pPr>
            <a:r>
              <a:rPr lang="en-US" dirty="0"/>
              <a:t>District holds public hearing on the budget and the Board of Education approves the final budget</a:t>
            </a:r>
          </a:p>
          <a:p>
            <a:pPr marL="0" indent="0">
              <a:buClr>
                <a:schemeClr val="tx1"/>
              </a:buClr>
              <a:buSzPct val="150000"/>
              <a:buNone/>
            </a:pPr>
            <a:r>
              <a:rPr lang="en-US" b="1" u="sng" dirty="0"/>
              <a:t>September 25, 2019 </a:t>
            </a:r>
          </a:p>
          <a:p>
            <a:pPr marL="0" indent="0">
              <a:buClr>
                <a:schemeClr val="tx1"/>
              </a:buClr>
              <a:buSzPct val="150000"/>
              <a:buNone/>
            </a:pPr>
            <a:r>
              <a:rPr lang="en-US" dirty="0"/>
              <a:t>Approved budget is filed with the Illinois State Board of Education.</a:t>
            </a:r>
          </a:p>
          <a:p>
            <a:pPr marL="0" indent="0">
              <a:buClr>
                <a:schemeClr val="tx1"/>
              </a:buClr>
              <a:buSzPct val="150000"/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2F5567-2B0D-6749-882F-D8F546BE4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D79C-43C9-F748-8762-5AF0E085EDD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9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xmlns:p14="http://schemas.microsoft.com/office/powerpoint/2010/main" spd="slow">
        <p:pull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7D3A4E0-C908-4EA9-ABDF-E82AD6BDEF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101C8B-37B8-4744-9E3D-BA78313E8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363323"/>
            <a:ext cx="8991600" cy="1692771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kern="1200" cap="small" spc="20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End of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0C5B02-3E8B-9A47-BE8B-BAF8C6BC7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 vert="horz" lIns="18288" tIns="45720" rIns="18288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3B29D79C-43C9-F748-8762-5AF0E085EDD6}" type="slidenum">
              <a:rPr lang="en-US" kern="1200" spc="0" baseline="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15</a:t>
            </a:fld>
            <a:endParaRPr lang="en-US" kern="1200" spc="0" baseline="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473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xmlns:p14="http://schemas.microsoft.com/office/powerpoint/2010/main" spd="slow">
        <p:pull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7D3A4E0-C908-4EA9-ABDF-E82AD6BDEF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101C8B-37B8-4744-9E3D-BA78313E8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363323"/>
            <a:ext cx="8991600" cy="1692771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kern="1200" cap="small" spc="20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Historical Financial 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0C5B02-3E8B-9A47-BE8B-BAF8C6BC7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 vert="horz" lIns="18288" tIns="45720" rIns="18288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3B29D79C-43C9-F748-8762-5AF0E085EDD6}" type="slidenum">
              <a:rPr lang="en-US" kern="1200" spc="0" baseline="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 kern="1200" spc="0" baseline="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252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xmlns:p14="http://schemas.microsoft.com/office/powerpoint/2010/main" spd="slow">
        <p:pull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66A1374-4175-BE4B-9242-870887D27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76319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en-US" b="1" cap="small" dirty="0"/>
              <a:t>Revenue and Expense History</a:t>
            </a:r>
            <a:r>
              <a:rPr lang="en-US" cap="small" dirty="0"/>
              <a:t/>
            </a:r>
            <a:br>
              <a:rPr lang="en-US" cap="small" dirty="0"/>
            </a:br>
            <a:r>
              <a:rPr lang="en-US" sz="2000" cap="small" dirty="0"/>
              <a:t>All Funds – Excluding Bond Proceeds and Major Capital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0579988-D41E-FB4E-BEE6-8BE143678F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109320"/>
              </p:ext>
            </p:extLst>
          </p:nvPr>
        </p:nvGraphicFramePr>
        <p:xfrm>
          <a:off x="1506682" y="1797627"/>
          <a:ext cx="9071263" cy="4786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F604E-2A8E-9142-AC50-365D17D0B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9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xmlns:p14="http://schemas.microsoft.com/office/powerpoint/2010/main" spd="slow">
        <p:pull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66A1374-4175-BE4B-9242-870887D27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07492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en-US" b="1" cap="small" dirty="0"/>
              <a:t>Revenues vs. Expenses (Surplus/Deficits)</a:t>
            </a:r>
            <a:r>
              <a:rPr lang="en-US" cap="small" dirty="0"/>
              <a:t/>
            </a:r>
            <a:br>
              <a:rPr lang="en-US" cap="small" dirty="0"/>
            </a:br>
            <a:r>
              <a:rPr lang="en-US" sz="2000" cap="small" dirty="0"/>
              <a:t>All Funds – Excluding Bond Proceeds and Major Capital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0579988-D41E-FB4E-BEE6-8BE143678F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648354"/>
              </p:ext>
            </p:extLst>
          </p:nvPr>
        </p:nvGraphicFramePr>
        <p:xfrm>
          <a:off x="1711037" y="1953491"/>
          <a:ext cx="8769926" cy="4530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F604E-2A8E-9142-AC50-365D17D0B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4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xmlns:p14="http://schemas.microsoft.com/office/powerpoint/2010/main" spd="slow">
        <p:pull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66A1374-4175-BE4B-9242-870887D27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835" y="640080"/>
            <a:ext cx="7729728" cy="1188720"/>
          </a:xfrm>
        </p:spPr>
        <p:txBody>
          <a:bodyPr>
            <a:normAutofit/>
          </a:bodyPr>
          <a:lstStyle/>
          <a:p>
            <a:r>
              <a:rPr lang="en-US" b="1" cap="small" dirty="0"/>
              <a:t>Fund Balances – All Funds</a:t>
            </a:r>
            <a:r>
              <a:rPr lang="en-US" cap="small" dirty="0"/>
              <a:t/>
            </a:r>
            <a:br>
              <a:rPr lang="en-US" cap="small" dirty="0"/>
            </a:br>
            <a:r>
              <a:rPr lang="en-US" sz="1800" cap="small" dirty="0"/>
              <a:t>Includes Unspent Bond Proceeds in FY 2019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0579988-D41E-FB4E-BEE6-8BE143678F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165336"/>
              </p:ext>
            </p:extLst>
          </p:nvPr>
        </p:nvGraphicFramePr>
        <p:xfrm>
          <a:off x="1600200" y="2161309"/>
          <a:ext cx="8790709" cy="4422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F604E-2A8E-9142-AC50-365D17D0B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1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xmlns:p14="http://schemas.microsoft.com/office/powerpoint/2010/main" spd="slow">
        <p:pull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7D3A4E0-C908-4EA9-ABDF-E82AD6BDEF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101C8B-37B8-4744-9E3D-BA78313E8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363323"/>
            <a:ext cx="8991600" cy="1692771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kern="1200" cap="small" spc="20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Development of </a:t>
            </a:r>
            <a:br>
              <a:rPr lang="en-US" kern="1200" cap="small" spc="20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</a:br>
            <a:r>
              <a:rPr lang="en-US" kern="1200" cap="small" spc="20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Fiscal Year 2020 Budget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0C5B02-3E8B-9A47-BE8B-BAF8C6BC7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 vert="horz" lIns="18288" tIns="45720" rIns="18288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3B29D79C-43C9-F748-8762-5AF0E085EDD6}" type="slidenum">
              <a:rPr lang="en-US" kern="1200" spc="0" baseline="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en-US" kern="1200" spc="0" baseline="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762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xmlns:p14="http://schemas.microsoft.com/office/powerpoint/2010/main" spd="slow">
        <p:pull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C6E64-589E-834B-9E5B-7041B0FC9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28274"/>
            <a:ext cx="7729728" cy="1188720"/>
          </a:xfrm>
        </p:spPr>
        <p:txBody>
          <a:bodyPr>
            <a:normAutofit/>
          </a:bodyPr>
          <a:lstStyle/>
          <a:p>
            <a:r>
              <a:rPr lang="en-US" sz="2400" b="1" cap="small" dirty="0"/>
              <a:t>Major Assumptions</a:t>
            </a:r>
            <a:endParaRPr lang="en-US" sz="2400" cap="smal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6A03A-F69A-984D-8B9A-73045DD6C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6291" y="1974274"/>
            <a:ext cx="9008917" cy="4355452"/>
          </a:xfrm>
          <a:solidFill>
            <a:srgbClr val="FFFFFF"/>
          </a:solidFill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SzPct val="150000"/>
              <a:buFont typeface="Wingdings" pitchFamily="2" charset="2"/>
              <a:buChar char="§"/>
            </a:pPr>
            <a:r>
              <a:rPr lang="en-US" sz="1600" dirty="0"/>
              <a:t>Real estate tax revenues will increase approximately $6.8 million due primarily to the timing of collections, as further explained in the next two slides.</a:t>
            </a:r>
          </a:p>
          <a:p>
            <a:pPr>
              <a:buClr>
                <a:schemeClr val="tx1"/>
              </a:buClr>
              <a:buSzPct val="150000"/>
              <a:buFont typeface="Wingdings" pitchFamily="2" charset="2"/>
              <a:buChar char="§"/>
            </a:pPr>
            <a:r>
              <a:rPr lang="en-US" sz="1600" dirty="0"/>
              <a:t>The District will receive one final TIF surplus payment of $1.6 million.  Any additional r/e tax revenues from the closing of the TIF will be received in FY 2021.</a:t>
            </a:r>
          </a:p>
          <a:p>
            <a:pPr>
              <a:buClr>
                <a:schemeClr val="tx1"/>
              </a:buClr>
              <a:buSzPct val="150000"/>
              <a:buFont typeface="Wingdings" pitchFamily="2" charset="2"/>
              <a:buChar char="§"/>
            </a:pPr>
            <a:r>
              <a:rPr lang="en-US" sz="1600" dirty="0"/>
              <a:t>All other revenue sources will be relatively flat versus the previous fiscal year.</a:t>
            </a:r>
          </a:p>
          <a:p>
            <a:pPr>
              <a:buClr>
                <a:schemeClr val="tx1"/>
              </a:buClr>
              <a:buSzPct val="150000"/>
              <a:buFont typeface="Wingdings" pitchFamily="2" charset="2"/>
              <a:buChar char="§"/>
            </a:pPr>
            <a:r>
              <a:rPr lang="en-US" sz="1600" dirty="0"/>
              <a:t>Salaries will increase approximately 5.8% due to an increase in staff size of 19, salary increases contained in the collective bargaining agreements, other increases  and changes in staff composition.</a:t>
            </a:r>
          </a:p>
          <a:p>
            <a:pPr>
              <a:buClr>
                <a:schemeClr val="tx1"/>
              </a:buClr>
              <a:buSzPct val="150000"/>
              <a:buFont typeface="Wingdings" pitchFamily="2" charset="2"/>
              <a:buChar char="§"/>
            </a:pPr>
            <a:r>
              <a:rPr lang="en-US" sz="1600" dirty="0"/>
              <a:t>Employee benefits will increase approximately 2.4% primarily due to modest increases in health insurance premiums.</a:t>
            </a:r>
          </a:p>
          <a:p>
            <a:pPr>
              <a:buClr>
                <a:schemeClr val="tx1"/>
              </a:buClr>
              <a:buSzPct val="150000"/>
              <a:buFont typeface="Wingdings" pitchFamily="2" charset="2"/>
              <a:buChar char="§"/>
            </a:pPr>
            <a:r>
              <a:rPr lang="en-US" sz="1600" dirty="0"/>
              <a:t>All other expense types are projected to increase 5.6% due to an increased focus on enhancing programs. </a:t>
            </a:r>
          </a:p>
          <a:p>
            <a:pPr>
              <a:buClr>
                <a:schemeClr val="tx1"/>
              </a:buClr>
              <a:buSzPct val="150000"/>
              <a:buFont typeface="Wingdings" pitchFamily="2" charset="2"/>
              <a:buChar char="§"/>
            </a:pPr>
            <a:r>
              <a:rPr lang="en-US" sz="1600" dirty="0"/>
              <a:t>The District is projected to borrow the remaining $27.5 million of referendum bonds during the fiscal year.</a:t>
            </a:r>
          </a:p>
          <a:p>
            <a:pPr>
              <a:buClr>
                <a:schemeClr val="tx1"/>
              </a:buClr>
              <a:buSzPct val="150000"/>
              <a:buFont typeface="Wingdings" pitchFamily="2" charset="2"/>
              <a:buChar char="§"/>
            </a:pPr>
            <a:r>
              <a:rPr lang="en-US" sz="1600" dirty="0"/>
              <a:t>The District is projected to spend $31.3 million in major capital projects during the fiscal year.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2F5567-2B0D-6749-882F-D8F546BE4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D79C-43C9-F748-8762-5AF0E085ED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4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xmlns:p14="http://schemas.microsoft.com/office/powerpoint/2010/main" spd="slow">
        <p:pull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C6E64-589E-834B-9E5B-7041B0FC9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63356"/>
            <a:ext cx="7729728" cy="1188720"/>
          </a:xfrm>
        </p:spPr>
        <p:txBody>
          <a:bodyPr>
            <a:normAutofit/>
          </a:bodyPr>
          <a:lstStyle/>
          <a:p>
            <a:r>
              <a:rPr lang="en-US" sz="2400" b="1" cap="small" dirty="0"/>
              <a:t>Understanding Real Estate Pattern</a:t>
            </a:r>
            <a:br>
              <a:rPr lang="en-US" sz="2400" b="1" cap="small" dirty="0"/>
            </a:br>
            <a:r>
              <a:rPr lang="en-US" sz="2400" cap="small" dirty="0"/>
              <a:t>Cook County, Illinois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6A03A-F69A-984D-8B9A-73045DD6C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2317" y="2171700"/>
            <a:ext cx="8281555" cy="40462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Tax bills are due on March 1 (Spring) and August/September 1 (Fall)</a:t>
            </a:r>
          </a:p>
          <a:p>
            <a:r>
              <a:rPr lang="en-US" dirty="0"/>
              <a:t>The March 1 tax bill is an estimated bill which equals 55% of the total tax bill from the previous year.</a:t>
            </a:r>
          </a:p>
          <a:p>
            <a:r>
              <a:rPr lang="en-US" dirty="0"/>
              <a:t>The September 1 tax bill equals the new annual tax bill less what was billed as an estimate in the Spring</a:t>
            </a:r>
          </a:p>
          <a:p>
            <a:pPr marL="0" indent="0">
              <a:buNone/>
            </a:pPr>
            <a:r>
              <a:rPr lang="en-US" b="1" dirty="0"/>
              <a:t>EXAMPLE:</a:t>
            </a:r>
          </a:p>
          <a:p>
            <a:r>
              <a:rPr lang="en-US" dirty="0"/>
              <a:t>In calendar year 2017, your total tax bill was $10,000</a:t>
            </a:r>
          </a:p>
          <a:p>
            <a:r>
              <a:rPr lang="en-US" dirty="0"/>
              <a:t>Therefore, in the Spring of 2018, your bill will be $5,500</a:t>
            </a:r>
          </a:p>
          <a:p>
            <a:r>
              <a:rPr lang="en-US" dirty="0"/>
              <a:t>Assuming the new annual total tax bill for calendar year 2018 is $10,200, your Fall 2018 tax bill will be $4,700 ($10,200 - $5,500)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2F5567-2B0D-6749-882F-D8F546BE4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D79C-43C9-F748-8762-5AF0E085ED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4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xmlns:p14="http://schemas.microsoft.com/office/powerpoint/2010/main" spd="slow">
        <p:pull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80387-60F7-FF43-A39A-8DDC5DFF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438" y="214853"/>
            <a:ext cx="7729728" cy="945259"/>
          </a:xfrm>
        </p:spPr>
        <p:txBody>
          <a:bodyPr>
            <a:normAutofit/>
          </a:bodyPr>
          <a:lstStyle/>
          <a:p>
            <a:r>
              <a:rPr lang="en-US" sz="2400" b="1" cap="small" dirty="0"/>
              <a:t>Understanding Real Estate Tax Pattern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7F7F4F6-D1B8-E849-A522-488498D01E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467395"/>
              </p:ext>
            </p:extLst>
          </p:nvPr>
        </p:nvGraphicFramePr>
        <p:xfrm>
          <a:off x="2197679" y="1249073"/>
          <a:ext cx="7757293" cy="46767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92943">
                  <a:extLst>
                    <a:ext uri="{9D8B030D-6E8A-4147-A177-3AD203B41FA5}">
                      <a16:colId xmlns:a16="http://schemas.microsoft.com/office/drawing/2014/main" val="1828391050"/>
                    </a:ext>
                  </a:extLst>
                </a:gridCol>
                <a:gridCol w="1235676">
                  <a:extLst>
                    <a:ext uri="{9D8B030D-6E8A-4147-A177-3AD203B41FA5}">
                      <a16:colId xmlns:a16="http://schemas.microsoft.com/office/drawing/2014/main" val="462185060"/>
                    </a:ext>
                  </a:extLst>
                </a:gridCol>
                <a:gridCol w="1717589">
                  <a:extLst>
                    <a:ext uri="{9D8B030D-6E8A-4147-A177-3AD203B41FA5}">
                      <a16:colId xmlns:a16="http://schemas.microsoft.com/office/drawing/2014/main" val="2101393577"/>
                    </a:ext>
                  </a:extLst>
                </a:gridCol>
                <a:gridCol w="1692876">
                  <a:extLst>
                    <a:ext uri="{9D8B030D-6E8A-4147-A177-3AD203B41FA5}">
                      <a16:colId xmlns:a16="http://schemas.microsoft.com/office/drawing/2014/main" val="1593404575"/>
                    </a:ext>
                  </a:extLst>
                </a:gridCol>
                <a:gridCol w="1718209">
                  <a:extLst>
                    <a:ext uri="{9D8B030D-6E8A-4147-A177-3AD203B41FA5}">
                      <a16:colId xmlns:a16="http://schemas.microsoft.com/office/drawing/2014/main" val="253931708"/>
                    </a:ext>
                  </a:extLst>
                </a:gridCol>
              </a:tblGrid>
              <a:tr h="33405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Collections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Calendar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Fiscal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222812"/>
                  </a:ext>
                </a:extLst>
              </a:tr>
              <a:tr h="3340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2015 Levy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61,344,000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482240"/>
                  </a:ext>
                </a:extLst>
              </a:tr>
              <a:tr h="334051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Spring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31,926,000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361161"/>
                  </a:ext>
                </a:extLst>
              </a:tr>
              <a:tr h="334051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Fall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28,690,000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60,616,000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78116"/>
                  </a:ext>
                </a:extLst>
              </a:tr>
              <a:tr h="3340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2016 Levy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77,403,000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002034"/>
                  </a:ext>
                </a:extLst>
              </a:tr>
              <a:tr h="334051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Spring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32,154,000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60,844,000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664073"/>
                  </a:ext>
                </a:extLst>
              </a:tr>
              <a:tr h="334051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Fall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b="1" dirty="0">
                          <a:solidFill>
                            <a:srgbClr val="00B050"/>
                          </a:solidFill>
                        </a:rPr>
                        <a:t>44,185,000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b="1" dirty="0"/>
                        <a:t>76,399,000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757618"/>
                  </a:ext>
                </a:extLst>
              </a:tr>
              <a:tr h="3340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2017 Levy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74,328,000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497710"/>
                  </a:ext>
                </a:extLst>
              </a:tr>
              <a:tr h="334051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Spring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b="1" dirty="0">
                          <a:solidFill>
                            <a:srgbClr val="00B050"/>
                          </a:solidFill>
                        </a:rPr>
                        <a:t>41,183,000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b="1" dirty="0">
                          <a:solidFill>
                            <a:srgbClr val="00B050"/>
                          </a:solidFill>
                        </a:rPr>
                        <a:t>85,368,000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62897"/>
                  </a:ext>
                </a:extLst>
              </a:tr>
              <a:tr h="334051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Fall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32,030,000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b="1" dirty="0"/>
                        <a:t>73,213,000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806341"/>
                  </a:ext>
                </a:extLst>
              </a:tr>
              <a:tr h="3340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2018 Levy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77,412,000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824546"/>
                  </a:ext>
                </a:extLst>
              </a:tr>
              <a:tr h="334051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Spring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39,022,000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71,052,000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066467"/>
                  </a:ext>
                </a:extLst>
              </a:tr>
              <a:tr h="334051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Fall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37,229,000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b="1" dirty="0"/>
                        <a:t>76,251,000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739657"/>
                  </a:ext>
                </a:extLst>
              </a:tr>
              <a:tr h="334051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Spring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40,631,000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77,860,000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25367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1A92B7-8864-0A4C-82B3-46FE65C99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D79C-43C9-F748-8762-5AF0E085EDD6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795A97-F30A-6546-A645-10880DC4A774}"/>
              </a:ext>
            </a:extLst>
          </p:cNvPr>
          <p:cNvSpPr txBox="1"/>
          <p:nvPr/>
        </p:nvSpPr>
        <p:spPr>
          <a:xfrm>
            <a:off x="2230436" y="6047503"/>
            <a:ext cx="7772400" cy="661720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/>
              <a:t>      Spring 2017 collections equaled 52.5% of 2015 Levy.   </a:t>
            </a:r>
          </a:p>
          <a:p>
            <a:r>
              <a:rPr lang="en-US" sz="1600" dirty="0"/>
              <a:t>      Calendar Year 2017 collections equaled 98.6% of 2016 Levy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A887FFF-3008-1347-80BC-3FFF0A63A2FC}"/>
              </a:ext>
            </a:extLst>
          </p:cNvPr>
          <p:cNvSpPr/>
          <p:nvPr/>
        </p:nvSpPr>
        <p:spPr>
          <a:xfrm>
            <a:off x="8682804" y="5533121"/>
            <a:ext cx="1359244" cy="444843"/>
          </a:xfrm>
          <a:prstGeom prst="ellipse">
            <a:avLst/>
          </a:prstGeom>
          <a:solidFill>
            <a:schemeClr val="bg1">
              <a:alpha val="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2E2EBB9-21B3-C34E-A4A0-4885AE82F219}"/>
              </a:ext>
            </a:extLst>
          </p:cNvPr>
          <p:cNvCxnSpPr>
            <a:cxnSpLocks/>
          </p:cNvCxnSpPr>
          <p:nvPr/>
        </p:nvCxnSpPr>
        <p:spPr>
          <a:xfrm flipH="1">
            <a:off x="10042048" y="5328570"/>
            <a:ext cx="422844" cy="305257"/>
          </a:xfrm>
          <a:prstGeom prst="line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2BA52B6-EF32-7F47-93E9-CCB330F7B09B}"/>
              </a:ext>
            </a:extLst>
          </p:cNvPr>
          <p:cNvSpPr txBox="1"/>
          <p:nvPr/>
        </p:nvSpPr>
        <p:spPr>
          <a:xfrm>
            <a:off x="4846247" y="1587136"/>
            <a:ext cx="270163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E606A4B-0751-4045-9414-6481D6E6FCAA}"/>
              </a:ext>
            </a:extLst>
          </p:cNvPr>
          <p:cNvSpPr txBox="1"/>
          <p:nvPr/>
        </p:nvSpPr>
        <p:spPr>
          <a:xfrm>
            <a:off x="8254706" y="3244334"/>
            <a:ext cx="270163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34920C8-67A6-324B-888B-007ABBD4377E}"/>
              </a:ext>
            </a:extLst>
          </p:cNvPr>
          <p:cNvSpPr txBox="1"/>
          <p:nvPr/>
        </p:nvSpPr>
        <p:spPr>
          <a:xfrm>
            <a:off x="4846247" y="2546716"/>
            <a:ext cx="270163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6ABDE35-8617-BE41-81A0-A37459801F67}"/>
              </a:ext>
            </a:extLst>
          </p:cNvPr>
          <p:cNvSpPr txBox="1"/>
          <p:nvPr/>
        </p:nvSpPr>
        <p:spPr>
          <a:xfrm>
            <a:off x="6554440" y="2916048"/>
            <a:ext cx="270163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A80D755-EE0A-FF41-AA01-4DC03ADFBEF3}"/>
              </a:ext>
            </a:extLst>
          </p:cNvPr>
          <p:cNvSpPr txBox="1"/>
          <p:nvPr/>
        </p:nvSpPr>
        <p:spPr>
          <a:xfrm>
            <a:off x="2294222" y="6047503"/>
            <a:ext cx="270163" cy="27699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FA22179-C6DB-B64D-A924-35C40C585637}"/>
              </a:ext>
            </a:extLst>
          </p:cNvPr>
          <p:cNvSpPr txBox="1"/>
          <p:nvPr/>
        </p:nvSpPr>
        <p:spPr>
          <a:xfrm>
            <a:off x="2294222" y="6418900"/>
            <a:ext cx="270163" cy="27699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64404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xmlns:p14="http://schemas.microsoft.com/office/powerpoint/2010/main" spd="slow">
        <p:pull/>
      </p:transition>
    </mc:Fallback>
  </mc:AlternateContent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931</Words>
  <Application>Microsoft Office PowerPoint</Application>
  <PresentationFormat>Widescreen</PresentationFormat>
  <Paragraphs>324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Avenir Heavy</vt:lpstr>
      <vt:lpstr>Avenir Medium</vt:lpstr>
      <vt:lpstr>Calibri</vt:lpstr>
      <vt:lpstr>Calibri Light</vt:lpstr>
      <vt:lpstr>Gill Sans MT</vt:lpstr>
      <vt:lpstr>Wingdings</vt:lpstr>
      <vt:lpstr>Parcel</vt:lpstr>
      <vt:lpstr>Oak Park Elementary School District 97 Presentation of FY 2020 Final Budget</vt:lpstr>
      <vt:lpstr>Historical Financial Summary</vt:lpstr>
      <vt:lpstr>Revenue and Expense History All Funds – Excluding Bond Proceeds and Major Capital</vt:lpstr>
      <vt:lpstr>Revenues vs. Expenses (Surplus/Deficits) All Funds – Excluding Bond Proceeds and Major Capital</vt:lpstr>
      <vt:lpstr>Fund Balances – All Funds Includes Unspent Bond Proceeds in FY 2019</vt:lpstr>
      <vt:lpstr>Development of  Fiscal Year 2020 Budget</vt:lpstr>
      <vt:lpstr>Major Assumptions</vt:lpstr>
      <vt:lpstr>Understanding Real Estate Pattern Cook County, Illinois</vt:lpstr>
      <vt:lpstr>Understanding Real Estate Tax Pattern</vt:lpstr>
      <vt:lpstr>Budgeted Revenues – All Funds:  Comparison of Budget Verses Prior Years</vt:lpstr>
      <vt:lpstr>Budgeted Expenditures – All Funds Comparison of Budget Vs Prior Years </vt:lpstr>
      <vt:lpstr>Revenues vs. Expenses (Surplus/Deficits) All Funds – Excluding Bond Proceeds and Major Capital</vt:lpstr>
      <vt:lpstr>Breakdown of Total Budget by Fund</vt:lpstr>
      <vt:lpstr>Timetable</vt:lpstr>
      <vt:lpstr>End of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Oak Park Elementary School District 97 Presentation of High-Level First Draft Budget</dc:title>
  <dc:creator>Bloom Email</dc:creator>
  <cp:lastModifiedBy>Sheryl Marinier</cp:lastModifiedBy>
  <cp:revision>58</cp:revision>
  <cp:lastPrinted>2019-08-01T23:47:31Z</cp:lastPrinted>
  <dcterms:created xsi:type="dcterms:W3CDTF">2019-07-17T11:17:16Z</dcterms:created>
  <dcterms:modified xsi:type="dcterms:W3CDTF">2019-09-24T17:52:00Z</dcterms:modified>
</cp:coreProperties>
</file>