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ibre Franklin" panose="00000500000000000000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7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d9c1a930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1d9c1a930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d9c1a930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d9c1a930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d9c1a930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1d9c1a930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d5a194d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1d5a194d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d5a194d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1d5a194d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d5a194d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1d5a194d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d9c1a9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d9c1a9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d5a194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d5a194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d5a194d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1d5a194d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d9c1a93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d9c1a93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1d9c1a930_1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61d9c1a930_1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1d9c1a93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1d9c1a93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1d9c1a93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1d9c1a93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d5a194d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d5a194d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1d5a194d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1d5a194d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d9c1a93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1d9c1a93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d9c1a93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1d9c1a93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d9c1a93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d9c1a930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d9c1a93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1d9c1a93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d9c1a93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1d9c1a93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1d5a194d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1d5a194d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1d5a194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61d5a194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d5a194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1d5a194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d9c1a93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1d9c1a93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d9c1a930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1d9c1a930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1d5a194d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1d5a194d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d5a194d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1d5a194d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1d9c1a930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" name="Google Shape;57;g61d9c1a930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d9c1a93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" name="Google Shape;63;g61d9c1a93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d9c1a930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g61d9c1a930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d9c1a930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g61d9c1a930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d5a194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1d5a194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d5a194d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d5a194d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318"/>
              </a:buClr>
              <a:buSzPts val="4800"/>
              <a:buFont typeface="Arial"/>
              <a:buNone/>
              <a:defRPr sz="4800">
                <a:solidFill>
                  <a:srgbClr val="425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25318"/>
              </a:buClr>
              <a:buSzPts val="2800"/>
              <a:buNone/>
              <a:defRPr>
                <a:solidFill>
                  <a:srgbClr val="42531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4648200" y="7429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57200" y="1222772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4645025" y="742950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4"/>
          </p:nvPr>
        </p:nvSpPr>
        <p:spPr>
          <a:xfrm>
            <a:off x="4645025" y="1222772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ctrTitle"/>
          </p:nvPr>
        </p:nvSpPr>
        <p:spPr>
          <a:xfrm>
            <a:off x="685800" y="266776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50" tIns="36825" rIns="73650" bIns="36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50" tIns="36825" rIns="73650" bIns="36825" anchor="ctr" anchorCtr="0">
            <a:noAutofit/>
          </a:bodyPr>
          <a:lstStyle>
            <a:lvl1pPr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685800" y="4512564"/>
            <a:ext cx="54132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650" tIns="36825" rIns="73650" bIns="36825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IIxKRZ5N6hZ6rPId3J1zhM7CWGtdwNA/view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1123700" y="1823525"/>
            <a:ext cx="7234200" cy="226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3600" b="1">
                <a:latin typeface="Roboto"/>
                <a:ea typeface="Roboto"/>
                <a:cs typeface="Roboto"/>
                <a:sym typeface="Roboto"/>
              </a:rPr>
              <a:t>SY20 District Goals &amp; Action Plan 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(Equity Implementation Plan)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i="1"/>
              <a:t>September 24, 2019 BOE Meeting</a:t>
            </a:r>
            <a:endParaRPr sz="2400"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900"/>
            <a:ext cx="9144000" cy="13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120075" y="0"/>
            <a:ext cx="90240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Cynefin Framework:  Model for Systems Change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609600"/>
            <a:ext cx="6921042" cy="438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SY20 Plan At A Glance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25" y="1710725"/>
            <a:ext cx="8823774" cy="11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820075"/>
            <a:ext cx="8948851" cy="38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62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1:  How Will We Improve?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5" y="799387"/>
            <a:ext cx="8645901" cy="33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6105475" y="3579625"/>
            <a:ext cx="1002300" cy="620400"/>
          </a:xfrm>
          <a:prstGeom prst="rect">
            <a:avLst/>
          </a:prstGeom>
          <a:solidFill>
            <a:srgbClr val="42531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Universal Design for Learning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1:  How will We Measure Our Activities?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8395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/>
              <a:t>Strategy - Recognizing and Valuing Diversity</a:t>
            </a:r>
            <a:endParaRPr sz="18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>
                <a:highlight>
                  <a:srgbClr val="FFFF00"/>
                </a:highlight>
              </a:rPr>
              <a:t>Tactic - Student Voice and Agency (aka “Student Clubs, Other Activities)</a:t>
            </a:r>
            <a:endParaRPr sz="1800" b="1" u="sng">
              <a:highlight>
                <a:srgbClr val="FFFF00"/>
              </a:highlight>
            </a:endParaRPr>
          </a:p>
          <a:p>
            <a:pPr marL="9144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10/10 schools completing Gender Support Team Team Training (by December 2, 2019)</a:t>
            </a: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198/360 of selected students participated in Lunch ‘N’ Learns. (November - December 2019)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10/10 schools have an active SJC or book club (by May 2020)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25 students per school active in YEMBA Affinity Space for African American and LatinX students (November 2019 - May 2020)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95% of (Grade 1-8) students participate on PLESS survey (November 2019, May 2020)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oboto"/>
              <a:buChar char="•"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1:  How will We Measure Our Activities?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70325" y="742950"/>
            <a:ext cx="89979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>
                <a:highlight>
                  <a:srgbClr val="FFFF00"/>
                </a:highlight>
              </a:rPr>
              <a:t>Tactic - Universal Design for Learning (aka “UDL”)</a:t>
            </a:r>
            <a:endParaRPr sz="1800" b="1" u="sng">
              <a:highlight>
                <a:srgbClr val="FFFF00"/>
              </a:highlight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92% of students with disabilities receive specially designed instruction in an inclusive general education setting.  (September 2019 -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95% of teachers who receive a score of 90% or above on the Quality Indicators of Specially Designed Instruction rubric.  (September 2019 - May 2020)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Roboto"/>
                <a:ea typeface="Roboto"/>
                <a:cs typeface="Roboto"/>
                <a:sym typeface="Roboto"/>
              </a:rPr>
              <a:t>Notes: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UDL is a tactic designed to help increase student participation in general education settings.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D97 will continue our implementation of UDL through the implementation and improvement of our co-teaching practices. </a:t>
            </a:r>
            <a:endParaRPr sz="16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 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685800"/>
            <a:ext cx="8623574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Goal 2:  How Will We Address in SY20: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225" y="578475"/>
            <a:ext cx="5588074" cy="480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075" y="4187400"/>
            <a:ext cx="1309900" cy="10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2:  How will We Measure Our Activities?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228450" y="712825"/>
            <a:ext cx="8839500" cy="40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Workforce Equity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5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Hire/Retain More Teachers of Color*</a:t>
            </a:r>
            <a:endParaRPr sz="195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914400" lvl="0" indent="-3333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50"/>
              <a:buFont typeface="Roboto"/>
              <a:buChar char="•"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4.7 Teachers of Color Candidates per vacancy (15% of Candidates of Color) (by August 2020)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33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50"/>
              <a:buFont typeface="Roboto"/>
              <a:buChar char="•"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9.0 Male Teacher Candidates per Vacancy (22% of Male Candidates)(by August 2020</a:t>
            </a:r>
            <a:r>
              <a:rPr lang="en" sz="1650" u="sng">
                <a:latin typeface="Roboto"/>
                <a:ea typeface="Roboto"/>
                <a:cs typeface="Roboto"/>
                <a:sym typeface="Roboto"/>
              </a:rPr>
              <a:t>)</a:t>
            </a:r>
            <a:endParaRPr sz="1650" u="sng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3375" algn="l" rtl="0">
              <a:spcBef>
                <a:spcPts val="1000"/>
              </a:spcBef>
              <a:spcAft>
                <a:spcPts val="0"/>
              </a:spcAft>
              <a:buSzPts val="1650"/>
              <a:buFont typeface="Roboto"/>
              <a:buChar char="•"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90% Retention of 2019-2020 Teachers of Color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3375" algn="l" rtl="0">
              <a:spcBef>
                <a:spcPts val="1000"/>
              </a:spcBef>
              <a:spcAft>
                <a:spcPts val="0"/>
              </a:spcAft>
              <a:buSzPts val="1650"/>
              <a:buFont typeface="Roboto"/>
              <a:buChar char="•"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80% Final Round Interviews with at least one candidate of color (by May 2020</a:t>
            </a:r>
            <a:r>
              <a:rPr lang="en" sz="1650" u="sng">
                <a:latin typeface="Roboto"/>
                <a:ea typeface="Roboto"/>
                <a:cs typeface="Roboto"/>
                <a:sym typeface="Roboto"/>
              </a:rPr>
              <a:t>)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33375" algn="l" rtl="0">
              <a:spcBef>
                <a:spcPts val="1000"/>
              </a:spcBef>
              <a:spcAft>
                <a:spcPts val="0"/>
              </a:spcAft>
              <a:buSzPts val="1650"/>
              <a:buFont typeface="Roboto"/>
              <a:buChar char="•"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60% Staffing Interview Panels with a minimum of 2 persons of color (by May 2020</a:t>
            </a:r>
            <a:r>
              <a:rPr lang="en" sz="1650" u="sng">
                <a:latin typeface="Roboto"/>
                <a:ea typeface="Roboto"/>
                <a:cs typeface="Roboto"/>
                <a:sym typeface="Roboto"/>
              </a:rPr>
              <a:t>)</a:t>
            </a:r>
            <a:endParaRPr sz="1650" u="sng">
              <a:latin typeface="Roboto"/>
              <a:ea typeface="Roboto"/>
              <a:cs typeface="Roboto"/>
              <a:sym typeface="Roboto"/>
            </a:endParaRPr>
          </a:p>
          <a:p>
            <a:pPr marL="41148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45720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Based upon recommendations from ALMA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Tonight’s Special Report: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20550" y="1047750"/>
            <a:ext cx="88302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Outline SY20 Goals &amp; Equity Implementation Plan: </a:t>
            </a:r>
            <a:endParaRPr sz="3000"/>
          </a:p>
          <a:p>
            <a:pPr marL="9144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" sz="2400" i="1"/>
              <a:t>Agreement that these are the correct big rocks?</a:t>
            </a:r>
            <a:endParaRPr sz="2400" i="1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 i="1"/>
          </a:p>
          <a:p>
            <a:pPr marL="9144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❏"/>
            </a:pPr>
            <a:r>
              <a:rPr lang="en" sz="2400" i="1"/>
              <a:t>What is the expectation from the BOE on how you would like to monitor?</a:t>
            </a:r>
            <a:endParaRPr sz="24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2:  How will We Measure Our Activities?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228450" y="712825"/>
            <a:ext cx="88395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Eliminating Discipline Disproportionality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5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Increase Restorative Practice Training for Staff*</a:t>
            </a:r>
            <a:endParaRPr sz="195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100% of social workers and school psychologists trained in the delivery of interventions supportive of Trauma Informed Care (November 2019 - May 2020)**</a:t>
            </a:r>
            <a:endParaRPr sz="17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20% of staff trained CHAMPS (August 15,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100% of schools actively use advisory, morning circles or cross-grade circles (SY20)***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65735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Please click </a:t>
            </a:r>
            <a:r>
              <a:rPr lang="en" sz="1400" i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 to read D97’s full plan to implement restorative practices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165735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*Cognitive behavioral interventions training (CBIT &amp; BounceBack) for social workers and psychologists allow us to deliver CBIT and BouncBack programs to identified students. 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						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2:  How will We Measure Our Activities?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228450" y="712825"/>
            <a:ext cx="88395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Eliminating Discipline Disproportionality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Climate/Culture Training and Supports</a:t>
            </a:r>
            <a:endParaRPr sz="180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10% of students whose end of year attendance rate was less than 90%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5% of elementary students receiving 3 or more office discipline referrals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2.06% of students receiving an in-school or out of school suspension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TBD for resources and tools staff on addressing implicit bias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BOE approved six (6) hallway monitors beginning SY20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BOE approved three (3) additional climate/culture coaches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latin typeface="Roboto"/>
                <a:ea typeface="Roboto"/>
                <a:cs typeface="Roboto"/>
                <a:sym typeface="Roboto"/>
              </a:rPr>
              <a:t>* BOE approved partnership with DePaul University [Mindful Middle School Program]</a:t>
            </a:r>
            <a:endParaRPr sz="1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</a:t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340125"/>
            <a:ext cx="7593924" cy="47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Goal 3:  How Will We Address in SY20:</a:t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23" y="685800"/>
            <a:ext cx="5200951" cy="44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3:  How will We Measure Our Activities?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711875" y="621750"/>
            <a:ext cx="8331900" cy="427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>
                <a:highlight>
                  <a:srgbClr val="FFFF00"/>
                </a:highlight>
              </a:rPr>
              <a:t>Tactic - Literacy Audit &amp; Resources for Targeted Support</a:t>
            </a:r>
            <a:endParaRPr sz="1800" b="1" u="sng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100% of audit completion targets met (by May 2020)*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80% of teachers reporting comfort &amp; confidence with use of K-5 literacy resources (September 2019 - May 2020) </a:t>
            </a:r>
            <a:endParaRPr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75% of teachers reporting comfort with newly adopted K-5 word study resources (December 2019 and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78 families (qualifying) with Internet for ALL (by December 2019)</a:t>
            </a:r>
            <a:endParaRPr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576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400" b="1" i="1" u="sng">
              <a:latin typeface="Roboto"/>
              <a:ea typeface="Roboto"/>
              <a:cs typeface="Roboto"/>
              <a:sym typeface="Roboto"/>
            </a:endParaRPr>
          </a:p>
          <a:p>
            <a:pPr marL="3657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* An external partner (Dr. Tatum, UIC) will conduct a  literacy audit of our classrooms in order to develop a plan of action that aligns with the goals for advancing the literacy development of students and to support teachers 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457200" marR="5715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•"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3:  How will We Measure Our Activities?</a:t>
            </a:r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228600" y="1006800"/>
            <a:ext cx="8915400" cy="264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Culturally Relevant Resources for Providing Differentiated Learning Experiences</a:t>
            </a:r>
            <a:endParaRPr sz="190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marR="5715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100% Completion of ELA Written Curriculum revisions (by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marR="5715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75% of K-5 teachers implement the ELA Written Curriculum with fidelity (by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3:  How will We Measure Our Activities?</a:t>
            </a: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228600" y="1006800"/>
            <a:ext cx="8915400" cy="314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Professional Development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Culturally Relevant Training for Providing Differentiated Learning Experiences</a:t>
            </a:r>
            <a:endParaRPr sz="190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100% of instructional coaches will determine how to implement Ready for Rigor framework in their coaching with individual teachers and teams (by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100% of district cohort (63 candidates) will complete National Board Certification components 1 and 3 (by May 2020)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3:  How will We Measure Our Activities?</a:t>
            </a: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170125" y="636625"/>
            <a:ext cx="9050100" cy="419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MTSS* (aka “Increased Tutoring and Related Supports”)</a:t>
            </a:r>
            <a:endParaRPr sz="190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39725" algn="l" rtl="0">
              <a:spcBef>
                <a:spcPts val="100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At least 85% of all students identified as needing Tier 2/ 3 support will have an active plan in </a:t>
            </a:r>
            <a:r>
              <a:rPr lang="en" sz="1750" b="1" i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Branching Minds**</a:t>
            </a:r>
            <a:r>
              <a:rPr lang="en" sz="1750">
                <a:latin typeface="Roboto"/>
                <a:ea typeface="Roboto"/>
                <a:cs typeface="Roboto"/>
                <a:sym typeface="Roboto"/>
              </a:rPr>
              <a:t>. (September 2019 - May 2020)</a:t>
            </a:r>
            <a:endParaRPr sz="175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BOE approved new MTSS Director, Faith Cole, beginning July 1, 2019.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 Supports for students who are not yet at grade-level by providing Tier 3 (e.g., tutoring) options available for students who qualify.  This support might look like structured in-class interventions or pullouts.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** Teachers suggested getting better student data tracking systems to assist them in knowing who needs what supports.)*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3:  How will We Measure Our Activities?</a:t>
            </a: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170125" y="636625"/>
            <a:ext cx="9050100" cy="419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00" b="1" i="1" u="sng">
                <a:solidFill>
                  <a:srgbClr val="FF0000"/>
                </a:solidFill>
                <a:highlight>
                  <a:srgbClr val="FFFF00"/>
                </a:highlight>
              </a:rPr>
              <a:t>Tactic - After-School Transportation and Online Tutoring </a:t>
            </a:r>
            <a:endParaRPr sz="1900" b="1" i="1" u="sng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50"/>
              <a:buFont typeface="Roboto"/>
              <a:buChar char="•"/>
            </a:pPr>
            <a:r>
              <a:rPr lang="en" sz="1750">
                <a:latin typeface="Roboto"/>
                <a:ea typeface="Roboto"/>
                <a:cs typeface="Roboto"/>
                <a:sym typeface="Roboto"/>
              </a:rPr>
              <a:t>TBD 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i="1" u="sng">
                <a:latin typeface="Roboto"/>
                <a:ea typeface="Roboto"/>
                <a:cs typeface="Roboto"/>
                <a:sym typeface="Roboto"/>
              </a:rPr>
              <a:t>Notes:</a:t>
            </a:r>
            <a:endParaRPr sz="1600" b="1" i="1" u="sng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* Seek potential partnership with OP Township to explore transportation options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* Partner with SPED to explore transportation options (SY21) for SPED students who attend schools outside of their attendance zones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1828800" marR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* Explore ways to offer online extra help to students after-school (recommended by staff)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4</a:t>
            </a:r>
            <a:endParaRPr/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8839203" cy="42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D97 Vision 4ALL</a:t>
            </a: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25" y="1155275"/>
            <a:ext cx="8051452" cy="2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5513750" y="4212875"/>
            <a:ext cx="3021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Source:  BOE Policy 1:30</a:t>
            </a:r>
            <a:endParaRPr b="1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We Address in SY20:</a:t>
            </a:r>
            <a:endParaRPr/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609600"/>
            <a:ext cx="5477724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67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4:  How will We Measure Our Activities?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850575" y="712825"/>
            <a:ext cx="82935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>
                <a:highlight>
                  <a:srgbClr val="FFFF00"/>
                </a:highlight>
              </a:rPr>
              <a:t>Tactics:</a:t>
            </a:r>
            <a:endParaRPr sz="1800" b="1" u="sng">
              <a:highlight>
                <a:srgbClr val="FFFF00"/>
              </a:highlight>
            </a:endParaRPr>
          </a:p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 u="sng">
                <a:highlight>
                  <a:srgbClr val="FFFF00"/>
                </a:highlight>
              </a:rPr>
              <a:t>Expansion of Accelerated Learning</a:t>
            </a:r>
            <a:endParaRPr sz="1800" b="1" u="sng">
              <a:highlight>
                <a:srgbClr val="FFFF00"/>
              </a:highlight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 u="sng">
                <a:highlight>
                  <a:srgbClr val="FFFF00"/>
                </a:highlight>
              </a:rPr>
              <a:t>Math Enrichment Programs and In-Class Supports</a:t>
            </a:r>
            <a:endParaRPr sz="1800" b="1" u="sng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u="sng"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100% of requests for acceleration will be completed within the 45 - 60 school day timeline (August 2019 - May 2020)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8 out of 8 elementary schools will implement the provision of co-taught differentiated supports within the classroom as well as the redesigned “pull-out” units  (August 2019 - May 2020)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67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4:  How will We Measure Our Activities?</a:t>
            </a:r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753450" y="533400"/>
            <a:ext cx="8390400" cy="374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u="sng"/>
              <a:t>Strategy - Equitable Access</a:t>
            </a:r>
            <a:endParaRPr sz="2000" b="1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u="sng">
                <a:highlight>
                  <a:srgbClr val="FFFF00"/>
                </a:highlight>
              </a:rPr>
              <a:t>Tactic - Provide Additional Teacher Resources </a:t>
            </a:r>
            <a:endParaRPr sz="1800" b="1" u="sng">
              <a:highlight>
                <a:srgbClr val="FFFF00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10 programs reviewed to determine ROI (Return on Investment)/ROV (Return on Value) of instructional technology resource/tool (May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50 professional learning sessions provided to staff (May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100% of International Baccalaureate units and assessments will be revised (for cognitively demanding student-centered experiences). (May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Middle school reporting system will be revised to align report cards to content standards, IB components and be more student-centered. (May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100% of middle school math teachers will implement new math (CMP3) resource (October 2019 - May 2020)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marR="571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1371600" marR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BOE Discussion</a:t>
            </a:r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Agreement that these are the correct big rocks?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What is the expectation from the BOE on how you would like to monitor?</a:t>
            </a: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7556812598_cee6a5c3ed_c.jpg"/>
          <p:cNvPicPr preferRelativeResize="0"/>
          <p:nvPr/>
        </p:nvPicPr>
        <p:blipFill rotWithShape="1">
          <a:blip r:embed="rId3">
            <a:alphaModFix/>
          </a:blip>
          <a:srcRect l="-945" r="9987"/>
          <a:stretch/>
        </p:blipFill>
        <p:spPr>
          <a:xfrm>
            <a:off x="-96205" y="0"/>
            <a:ext cx="9240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269370" y="3589595"/>
            <a:ext cx="8889000" cy="1315800"/>
          </a:xfrm>
          <a:prstGeom prst="rect">
            <a:avLst/>
          </a:prstGeom>
          <a:solidFill>
            <a:srgbClr val="938953">
              <a:alpha val="82750"/>
            </a:srgbClr>
          </a:solidFill>
          <a:ln>
            <a:noFill/>
          </a:ln>
        </p:spPr>
        <p:txBody>
          <a:bodyPr spcFirstLastPara="1" wrap="square" lIns="73650" tIns="36825" rIns="73650" bIns="368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state that would be achieved is a student’s success and well-being was no longer predictable by any social, cultural or economic factor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7556971006_21c8e72b6d_c.jpg"/>
          <p:cNvPicPr preferRelativeResize="0"/>
          <p:nvPr/>
        </p:nvPicPr>
        <p:blipFill rotWithShape="1">
          <a:blip r:embed="rId3">
            <a:alphaModFix/>
          </a:blip>
          <a:srcRect l="10857"/>
          <a:stretch/>
        </p:blipFill>
        <p:spPr>
          <a:xfrm>
            <a:off x="0" y="0"/>
            <a:ext cx="91582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596452" y="3432928"/>
            <a:ext cx="8566800" cy="1454100"/>
          </a:xfrm>
          <a:prstGeom prst="rect">
            <a:avLst/>
          </a:prstGeom>
          <a:solidFill>
            <a:srgbClr val="705A4C">
              <a:alpha val="76860"/>
            </a:srgbClr>
          </a:solidFill>
          <a:ln>
            <a:noFill/>
          </a:ln>
        </p:spPr>
        <p:txBody>
          <a:bodyPr spcFirstLastPara="1" wrap="square" lIns="73650" tIns="36825" rIns="73650" bIns="36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Interrupting inequitable practices, examining biases, and creating inclusive &amp; just conditions for all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110723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1852100" y="3168650"/>
            <a:ext cx="7292100" cy="1974900"/>
          </a:xfrm>
          <a:prstGeom prst="rect">
            <a:avLst/>
          </a:prstGeom>
          <a:solidFill>
            <a:srgbClr val="5F497A">
              <a:alpha val="84710"/>
            </a:srgbClr>
          </a:solidFill>
          <a:ln>
            <a:noFill/>
          </a:ln>
        </p:spPr>
        <p:txBody>
          <a:bodyPr spcFirstLastPara="1" wrap="square" lIns="73650" tIns="36825" rIns="73650" bIns="368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Ensuring every child receives what they need, when they need it, to develop to their full academic and social potential.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_MG_10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0" y="0"/>
            <a:ext cx="10287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/>
          <p:nvPr/>
        </p:nvSpPr>
        <p:spPr>
          <a:xfrm>
            <a:off x="304800" y="0"/>
            <a:ext cx="3505200" cy="5143500"/>
          </a:xfrm>
          <a:prstGeom prst="rect">
            <a:avLst/>
          </a:prstGeom>
          <a:solidFill>
            <a:srgbClr val="0B486B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73650" tIns="36825" rIns="73650" bIns="36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304802" y="506016"/>
            <a:ext cx="3471900" cy="3116400"/>
          </a:xfrm>
          <a:prstGeom prst="rect">
            <a:avLst/>
          </a:prstGeom>
          <a:solidFill>
            <a:srgbClr val="0B486B"/>
          </a:solidFill>
          <a:ln>
            <a:noFill/>
          </a:ln>
        </p:spPr>
        <p:txBody>
          <a:bodyPr spcFirstLastPara="1" wrap="square" lIns="73650" tIns="36825" rIns="73650" bIns="36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Cultivating the unique gifts, talents &amp; interests that resides in every child.</a:t>
            </a:r>
            <a:endParaRPr sz="3500" b="1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D97 Vision 4ALL Plan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7409"/>
            <a:ext cx="9143998" cy="28238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513750" y="4212875"/>
            <a:ext cx="3021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Source:  BOE Policy 1:30</a:t>
            </a:r>
            <a:endParaRPr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BOE Support of D97 Vision 4ALL Plan: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50" y="1258200"/>
            <a:ext cx="8062501" cy="22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5513750" y="4212875"/>
            <a:ext cx="3021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Source:  BOE Policy 7:12</a:t>
            </a:r>
            <a:endParaRPr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trict 97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On-screen Show (16:9)</PresentationFormat>
  <Paragraphs>138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Georgia</vt:lpstr>
      <vt:lpstr>Calibri</vt:lpstr>
      <vt:lpstr>Arial</vt:lpstr>
      <vt:lpstr>Libre Franklin</vt:lpstr>
      <vt:lpstr>Roboto</vt:lpstr>
      <vt:lpstr>District 97</vt:lpstr>
      <vt:lpstr>PowerPoint Presentation</vt:lpstr>
      <vt:lpstr>Purpose of Tonight’s Special Report:</vt:lpstr>
      <vt:lpstr>D97 Vision 4ALL</vt:lpstr>
      <vt:lpstr>PowerPoint Presentation</vt:lpstr>
      <vt:lpstr>PowerPoint Presentation</vt:lpstr>
      <vt:lpstr>PowerPoint Presentation</vt:lpstr>
      <vt:lpstr>PowerPoint Presentation</vt:lpstr>
      <vt:lpstr>D97 Vision 4ALL Plan</vt:lpstr>
      <vt:lpstr>BOE Support of D97 Vision 4ALL Plan:</vt:lpstr>
      <vt:lpstr>PowerPoint Presentation</vt:lpstr>
      <vt:lpstr>Cynefin Framework:  Model for Systems Change</vt:lpstr>
      <vt:lpstr>SY20 Plan At A Glance</vt:lpstr>
      <vt:lpstr>Goal 1</vt:lpstr>
      <vt:lpstr>Goal 1:  How Will We Improve?</vt:lpstr>
      <vt:lpstr>Goal 1:  How will We Measure Our Activities?</vt:lpstr>
      <vt:lpstr>Goal 1:  How will We Measure Our Activities?</vt:lpstr>
      <vt:lpstr>Goal 2 </vt:lpstr>
      <vt:lpstr>Goal 2:  How Will We Address in SY20:</vt:lpstr>
      <vt:lpstr>Goal 2:  How will We Measure Our Activities?</vt:lpstr>
      <vt:lpstr>Goal 2:  How will We Measure Our Activities?</vt:lpstr>
      <vt:lpstr>Goal 2:  How will We Measure Our Activities?</vt:lpstr>
      <vt:lpstr>Goal 3</vt:lpstr>
      <vt:lpstr>Goal 3:  How Will We Address in SY20:</vt:lpstr>
      <vt:lpstr>Goal 3:  How will We Measure Our Activities?</vt:lpstr>
      <vt:lpstr>Goal 3:  How will We Measure Our Activities?</vt:lpstr>
      <vt:lpstr>Goal 3:  How will We Measure Our Activities?</vt:lpstr>
      <vt:lpstr>Goal 3:  How will We Measure Our Activities?</vt:lpstr>
      <vt:lpstr>Goal 3:  How will We Measure Our Activities?</vt:lpstr>
      <vt:lpstr>Goal 4</vt:lpstr>
      <vt:lpstr>How Will We Address in SY20:</vt:lpstr>
      <vt:lpstr>Goal 4:  How will We Measure Our Activities?</vt:lpstr>
      <vt:lpstr>Goal 4:  How will We Measure Our Activities?</vt:lpstr>
      <vt:lpstr>BOE 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Marinier</dc:creator>
  <cp:lastModifiedBy>Sheryl Marinier</cp:lastModifiedBy>
  <cp:revision>1</cp:revision>
  <dcterms:modified xsi:type="dcterms:W3CDTF">2019-09-25T20:47:20Z</dcterms:modified>
</cp:coreProperties>
</file>