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7.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14.xml" ContentType="application/vnd.openxmlformats-officedocument.drawingml.chart+xml"/>
  <Override PartName="/ppt/notesSlides/notesSlide9.xml" ContentType="application/vnd.openxmlformats-officedocument.presentationml.notesSlide+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78" r:id="rId3"/>
    <p:sldId id="280" r:id="rId4"/>
    <p:sldId id="281" r:id="rId5"/>
    <p:sldId id="282" r:id="rId6"/>
    <p:sldId id="283" r:id="rId7"/>
    <p:sldId id="284" r:id="rId8"/>
    <p:sldId id="285" r:id="rId9"/>
    <p:sldId id="286" r:id="rId10"/>
    <p:sldId id="287" r:id="rId11"/>
    <p:sldId id="289" r:id="rId12"/>
    <p:sldId id="291" r:id="rId13"/>
    <p:sldId id="292" r:id="rId14"/>
    <p:sldId id="294" r:id="rId15"/>
    <p:sldId id="296" r:id="rId16"/>
    <p:sldId id="297" r:id="rId17"/>
    <p:sldId id="298" r:id="rId18"/>
    <p:sldId id="299"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70" autoAdjust="0"/>
  </p:normalViewPr>
  <p:slideViewPr>
    <p:cSldViewPr>
      <p:cViewPr>
        <p:scale>
          <a:sx n="82" d="100"/>
          <a:sy n="82" d="100"/>
        </p:scale>
        <p:origin x="-8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percentStacked"/>
        <c:varyColors val="0"/>
        <c:ser>
          <c:idx val="0"/>
          <c:order val="0"/>
          <c:tx>
            <c:strRef>
              <c:f>Sheet1!$B$1</c:f>
              <c:strCache>
                <c:ptCount val="1"/>
                <c:pt idx="0">
                  <c:v>Gains</c:v>
                </c:pt>
              </c:strCache>
            </c:strRef>
          </c:tx>
          <c:invertIfNegative val="0"/>
          <c:dLbls>
            <c:showLegendKey val="0"/>
            <c:showVal val="1"/>
            <c:showCatName val="0"/>
            <c:showSerName val="0"/>
            <c:showPercent val="0"/>
            <c:showBubbleSize val="0"/>
            <c:showLeaderLines val="0"/>
          </c:dLbls>
          <c:cat>
            <c:strRef>
              <c:f>Sheet1!$A$2:$A$9</c:f>
              <c:strCache>
                <c:ptCount val="8"/>
                <c:pt idx="0">
                  <c:v>Beye</c:v>
                </c:pt>
                <c:pt idx="1">
                  <c:v>Hatch</c:v>
                </c:pt>
                <c:pt idx="2">
                  <c:v>Holmes</c:v>
                </c:pt>
                <c:pt idx="3">
                  <c:v>Irving</c:v>
                </c:pt>
                <c:pt idx="4">
                  <c:v>Lincoln</c:v>
                </c:pt>
                <c:pt idx="5">
                  <c:v>Longfellow</c:v>
                </c:pt>
                <c:pt idx="6">
                  <c:v>Mann</c:v>
                </c:pt>
                <c:pt idx="7">
                  <c:v>Whittier</c:v>
                </c:pt>
              </c:strCache>
            </c:strRef>
          </c:cat>
          <c:val>
            <c:numRef>
              <c:f>Sheet1!$B$2:$B$9</c:f>
              <c:numCache>
                <c:formatCode>General</c:formatCode>
                <c:ptCount val="8"/>
                <c:pt idx="0">
                  <c:v>39</c:v>
                </c:pt>
                <c:pt idx="1">
                  <c:v>30</c:v>
                </c:pt>
                <c:pt idx="2">
                  <c:v>43</c:v>
                </c:pt>
                <c:pt idx="3">
                  <c:v>37</c:v>
                </c:pt>
                <c:pt idx="4">
                  <c:v>71</c:v>
                </c:pt>
                <c:pt idx="5">
                  <c:v>60</c:v>
                </c:pt>
                <c:pt idx="6">
                  <c:v>56</c:v>
                </c:pt>
                <c:pt idx="7">
                  <c:v>50</c:v>
                </c:pt>
              </c:numCache>
            </c:numRef>
          </c:val>
        </c:ser>
        <c:ser>
          <c:idx val="1"/>
          <c:order val="1"/>
          <c:tx>
            <c:strRef>
              <c:f>Sheet1!$C$1</c:f>
              <c:strCache>
                <c:ptCount val="1"/>
                <c:pt idx="0">
                  <c:v>No Gains</c:v>
                </c:pt>
              </c:strCache>
            </c:strRef>
          </c:tx>
          <c:invertIfNegative val="0"/>
          <c:dLbls>
            <c:showLegendKey val="0"/>
            <c:showVal val="1"/>
            <c:showCatName val="0"/>
            <c:showSerName val="0"/>
            <c:showPercent val="0"/>
            <c:showBubbleSize val="0"/>
            <c:showLeaderLines val="0"/>
          </c:dLbls>
          <c:cat>
            <c:strRef>
              <c:f>Sheet1!$A$2:$A$9</c:f>
              <c:strCache>
                <c:ptCount val="8"/>
                <c:pt idx="0">
                  <c:v>Beye</c:v>
                </c:pt>
                <c:pt idx="1">
                  <c:v>Hatch</c:v>
                </c:pt>
                <c:pt idx="2">
                  <c:v>Holmes</c:v>
                </c:pt>
                <c:pt idx="3">
                  <c:v>Irving</c:v>
                </c:pt>
                <c:pt idx="4">
                  <c:v>Lincoln</c:v>
                </c:pt>
                <c:pt idx="5">
                  <c:v>Longfellow</c:v>
                </c:pt>
                <c:pt idx="6">
                  <c:v>Mann</c:v>
                </c:pt>
                <c:pt idx="7">
                  <c:v>Whittier</c:v>
                </c:pt>
              </c:strCache>
            </c:strRef>
          </c:cat>
          <c:val>
            <c:numRef>
              <c:f>Sheet1!$C$2:$C$9</c:f>
              <c:numCache>
                <c:formatCode>General</c:formatCode>
                <c:ptCount val="8"/>
                <c:pt idx="0">
                  <c:v>24</c:v>
                </c:pt>
                <c:pt idx="1">
                  <c:v>22</c:v>
                </c:pt>
                <c:pt idx="2">
                  <c:v>20</c:v>
                </c:pt>
                <c:pt idx="3">
                  <c:v>25</c:v>
                </c:pt>
                <c:pt idx="4">
                  <c:v>37</c:v>
                </c:pt>
                <c:pt idx="5">
                  <c:v>13</c:v>
                </c:pt>
                <c:pt idx="6">
                  <c:v>33</c:v>
                </c:pt>
                <c:pt idx="7">
                  <c:v>14</c:v>
                </c:pt>
              </c:numCache>
            </c:numRef>
          </c:val>
        </c:ser>
        <c:dLbls>
          <c:showLegendKey val="0"/>
          <c:showVal val="0"/>
          <c:showCatName val="0"/>
          <c:showSerName val="0"/>
          <c:showPercent val="0"/>
          <c:showBubbleSize val="0"/>
        </c:dLbls>
        <c:gapWidth val="150"/>
        <c:overlap val="100"/>
        <c:axId val="27955968"/>
        <c:axId val="27957504"/>
      </c:barChart>
      <c:catAx>
        <c:axId val="27955968"/>
        <c:scaling>
          <c:orientation val="minMax"/>
        </c:scaling>
        <c:delete val="0"/>
        <c:axPos val="b"/>
        <c:majorTickMark val="out"/>
        <c:minorTickMark val="none"/>
        <c:tickLblPos val="nextTo"/>
        <c:txPr>
          <a:bodyPr/>
          <a:lstStyle/>
          <a:p>
            <a:pPr>
              <a:defRPr>
                <a:solidFill>
                  <a:schemeClr val="bg1"/>
                </a:solidFill>
              </a:defRPr>
            </a:pPr>
            <a:endParaRPr lang="en-US"/>
          </a:p>
        </c:txPr>
        <c:crossAx val="27957504"/>
        <c:crosses val="autoZero"/>
        <c:auto val="1"/>
        <c:lblAlgn val="ctr"/>
        <c:lblOffset val="100"/>
        <c:noMultiLvlLbl val="0"/>
      </c:catAx>
      <c:valAx>
        <c:axId val="27957504"/>
        <c:scaling>
          <c:orientation val="minMax"/>
        </c:scaling>
        <c:delete val="0"/>
        <c:axPos val="l"/>
        <c:majorGridlines>
          <c:spPr>
            <a:ln>
              <a:solidFill>
                <a:schemeClr val="bg1"/>
              </a:solidFill>
            </a:ln>
          </c:spPr>
        </c:majorGridlines>
        <c:numFmt formatCode="0%" sourceLinked="1"/>
        <c:majorTickMark val="out"/>
        <c:minorTickMark val="none"/>
        <c:tickLblPos val="nextTo"/>
        <c:txPr>
          <a:bodyPr/>
          <a:lstStyle/>
          <a:p>
            <a:pPr>
              <a:defRPr>
                <a:solidFill>
                  <a:schemeClr val="bg1"/>
                </a:solidFill>
              </a:defRPr>
            </a:pPr>
            <a:endParaRPr lang="en-US"/>
          </a:p>
        </c:txPr>
        <c:crossAx val="27955968"/>
        <c:crosses val="autoZero"/>
        <c:crossBetween val="between"/>
      </c:valAx>
    </c:plotArea>
    <c:legend>
      <c:legendPos val="b"/>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solidFill>
                  <a:schemeClr val="bg1"/>
                </a:solidFill>
              </a:defRPr>
            </a:pPr>
            <a:r>
              <a:rPr lang="en-US" dirty="0" smtClean="0"/>
              <a:t>Students without</a:t>
            </a:r>
            <a:r>
              <a:rPr lang="en-US" baseline="0" dirty="0" smtClean="0"/>
              <a:t> IEPs</a:t>
            </a:r>
            <a:endParaRPr lang="en-US" dirty="0"/>
          </a:p>
        </c:rich>
      </c:tx>
      <c:layout/>
      <c:overlay val="0"/>
    </c:title>
    <c:autoTitleDeleted val="0"/>
    <c:plotArea>
      <c:layout/>
      <c:pieChart>
        <c:varyColors val="1"/>
        <c:ser>
          <c:idx val="0"/>
          <c:order val="0"/>
          <c:tx>
            <c:strRef>
              <c:f>Sheet1!$B$1</c:f>
              <c:strCache>
                <c:ptCount val="1"/>
                <c:pt idx="0">
                  <c:v>Benchmark</c:v>
                </c:pt>
              </c:strCache>
            </c:strRef>
          </c:tx>
          <c:dLbls>
            <c:dLblPos val="bestFit"/>
            <c:showLegendKey val="0"/>
            <c:showVal val="1"/>
            <c:showCatName val="0"/>
            <c:showSerName val="0"/>
            <c:showPercent val="0"/>
            <c:showBubbleSize val="0"/>
            <c:showLeaderLines val="1"/>
          </c:dLbls>
          <c:cat>
            <c:strRef>
              <c:f>Sheet1!$A$2:$A$3</c:f>
              <c:strCache>
                <c:ptCount val="2"/>
                <c:pt idx="0">
                  <c:v>Gained</c:v>
                </c:pt>
                <c:pt idx="1">
                  <c:v>Did not gain</c:v>
                </c:pt>
              </c:strCache>
            </c:strRef>
          </c:cat>
          <c:val>
            <c:numRef>
              <c:f>Sheet1!$B$2:$B$3</c:f>
              <c:numCache>
                <c:formatCode>0</c:formatCode>
                <c:ptCount val="2"/>
                <c:pt idx="0">
                  <c:v>142</c:v>
                </c:pt>
                <c:pt idx="1">
                  <c:v>70</c:v>
                </c:pt>
              </c:numCache>
            </c:numRef>
          </c:val>
        </c:ser>
        <c:dLbls>
          <c:dLblPos val="bestFit"/>
          <c:showLegendKey val="0"/>
          <c:showVal val="1"/>
          <c:showCatName val="0"/>
          <c:showSerName val="0"/>
          <c:showPercent val="0"/>
          <c:showBubbleSize val="0"/>
          <c:showLeaderLines val="1"/>
        </c:dLbls>
        <c:firstSliceAng val="0"/>
      </c:pieChart>
    </c:plotArea>
    <c:legend>
      <c:legendPos val="b"/>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b"/>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Eligible for</a:t>
            </a:r>
          </a:p>
          <a:p>
            <a:pPr>
              <a:defRPr/>
            </a:pPr>
            <a:r>
              <a:rPr lang="en-US" dirty="0" smtClean="0"/>
              <a:t>free/reduced lunch</a:t>
            </a:r>
            <a:endParaRPr lang="en-US" dirty="0"/>
          </a:p>
        </c:rich>
      </c:tx>
      <c:layout/>
      <c:overlay val="0"/>
    </c:title>
    <c:autoTitleDeleted val="0"/>
    <c:plotArea>
      <c:layout/>
      <c:pieChart>
        <c:varyColors val="1"/>
        <c:ser>
          <c:idx val="0"/>
          <c:order val="0"/>
          <c:tx>
            <c:strRef>
              <c:f>Sheet1!$B$1</c:f>
              <c:strCache>
                <c:ptCount val="1"/>
                <c:pt idx="0">
                  <c:v>Sales</c:v>
                </c:pt>
              </c:strCache>
            </c:strRef>
          </c:tx>
          <c:dLbls>
            <c:dLblPos val="bestFit"/>
            <c:showLegendKey val="0"/>
            <c:showVal val="1"/>
            <c:showCatName val="0"/>
            <c:showSerName val="0"/>
            <c:showPercent val="0"/>
            <c:showBubbleSize val="0"/>
            <c:showLeaderLines val="1"/>
          </c:dLbls>
          <c:cat>
            <c:strRef>
              <c:f>Sheet1!$A$2:$A$3</c:f>
              <c:strCache>
                <c:ptCount val="2"/>
                <c:pt idx="0">
                  <c:v>Gained</c:v>
                </c:pt>
                <c:pt idx="1">
                  <c:v>Did not gain</c:v>
                </c:pt>
              </c:strCache>
            </c:strRef>
          </c:cat>
          <c:val>
            <c:numRef>
              <c:f>Sheet1!$B$2:$B$3</c:f>
              <c:numCache>
                <c:formatCode>General</c:formatCode>
                <c:ptCount val="2"/>
                <c:pt idx="0">
                  <c:v>78</c:v>
                </c:pt>
                <c:pt idx="1">
                  <c:v>32</c:v>
                </c:pt>
              </c:numCache>
            </c:numRef>
          </c:val>
        </c:ser>
        <c:dLbls>
          <c:showLegendKey val="0"/>
          <c:showVal val="0"/>
          <c:showCatName val="0"/>
          <c:showSerName val="0"/>
          <c:showPercent val="0"/>
          <c:showBubbleSize val="0"/>
          <c:showLeaderLines val="1"/>
        </c:dLbls>
        <c:firstSliceAng val="0"/>
      </c:pieChart>
    </c:plotArea>
    <c:legend>
      <c:legendPos val="b"/>
      <c:layout/>
      <c:overlay val="0"/>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en-US" dirty="0"/>
              <a:t>Not </a:t>
            </a:r>
            <a:r>
              <a:rPr lang="en-US" dirty="0" smtClean="0"/>
              <a:t>eligible for free/reduced</a:t>
            </a:r>
            <a:r>
              <a:rPr lang="en-US" baseline="0" dirty="0" smtClean="0"/>
              <a:t>  lunch</a:t>
            </a:r>
            <a:endParaRPr lang="en-US" dirty="0"/>
          </a:p>
        </c:rich>
      </c:tx>
      <c:layout/>
      <c:overlay val="0"/>
    </c:title>
    <c:autoTitleDeleted val="0"/>
    <c:plotArea>
      <c:layout/>
      <c:pieChart>
        <c:varyColors val="1"/>
        <c:ser>
          <c:idx val="0"/>
          <c:order val="0"/>
          <c:tx>
            <c:strRef>
              <c:f>Sheet1!$B$1</c:f>
              <c:strCache>
                <c:ptCount val="1"/>
                <c:pt idx="0">
                  <c:v>Not eligible</c:v>
                </c:pt>
              </c:strCache>
            </c:strRef>
          </c:tx>
          <c:dLbls>
            <c:dLblPos val="bestFit"/>
            <c:showLegendKey val="0"/>
            <c:showVal val="1"/>
            <c:showCatName val="0"/>
            <c:showSerName val="0"/>
            <c:showPercent val="0"/>
            <c:showBubbleSize val="0"/>
            <c:showLeaderLines val="1"/>
          </c:dLbls>
          <c:cat>
            <c:strRef>
              <c:f>Sheet1!$A$2:$A$3</c:f>
              <c:strCache>
                <c:ptCount val="2"/>
                <c:pt idx="0">
                  <c:v>Gained</c:v>
                </c:pt>
                <c:pt idx="1">
                  <c:v>Did not gain</c:v>
                </c:pt>
              </c:strCache>
            </c:strRef>
          </c:cat>
          <c:val>
            <c:numRef>
              <c:f>Sheet1!$B$2:$B$3</c:f>
              <c:numCache>
                <c:formatCode>General</c:formatCode>
                <c:ptCount val="2"/>
                <c:pt idx="0">
                  <c:v>308</c:v>
                </c:pt>
                <c:pt idx="1">
                  <c:v>156</c:v>
                </c:pt>
              </c:numCache>
            </c:numRef>
          </c:val>
        </c:ser>
        <c:dLbls>
          <c:dLblPos val="bestFit"/>
          <c:showLegendKey val="0"/>
          <c:showVal val="1"/>
          <c:showCatName val="0"/>
          <c:showSerName val="0"/>
          <c:showPercent val="0"/>
          <c:showBubbleSize val="0"/>
          <c:showLeaderLines val="1"/>
        </c:dLbls>
        <c:firstSliceAng val="0"/>
      </c:pieChart>
    </c:plotArea>
    <c:legend>
      <c:legendPos val="b"/>
      <c:layout/>
      <c:overlay val="0"/>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percentStacked"/>
        <c:varyColors val="0"/>
        <c:ser>
          <c:idx val="0"/>
          <c:order val="0"/>
          <c:tx>
            <c:strRef>
              <c:f>Sheet1!$B$1</c:f>
              <c:strCache>
                <c:ptCount val="1"/>
                <c:pt idx="0">
                  <c:v>Gains</c:v>
                </c:pt>
              </c:strCache>
            </c:strRef>
          </c:tx>
          <c:invertIfNegative val="0"/>
          <c:dLbls>
            <c:showLegendKey val="0"/>
            <c:showVal val="1"/>
            <c:showCatName val="0"/>
            <c:showSerName val="0"/>
            <c:showPercent val="0"/>
            <c:showBubbleSize val="0"/>
            <c:showLeaderLines val="0"/>
          </c:dLbls>
          <c:cat>
            <c:strRef>
              <c:f>Sheet1!$A$2:$A$6</c:f>
              <c:strCache>
                <c:ptCount val="5"/>
                <c:pt idx="0">
                  <c:v>Asian</c:v>
                </c:pt>
                <c:pt idx="1">
                  <c:v>Black</c:v>
                </c:pt>
                <c:pt idx="2">
                  <c:v>Hispanic</c:v>
                </c:pt>
                <c:pt idx="3">
                  <c:v>Multiracial</c:v>
                </c:pt>
                <c:pt idx="4">
                  <c:v>White</c:v>
                </c:pt>
              </c:strCache>
            </c:strRef>
          </c:cat>
          <c:val>
            <c:numRef>
              <c:f>Sheet1!$B$2:$B$6</c:f>
              <c:numCache>
                <c:formatCode>General</c:formatCode>
                <c:ptCount val="5"/>
                <c:pt idx="0">
                  <c:v>19</c:v>
                </c:pt>
                <c:pt idx="1">
                  <c:v>59</c:v>
                </c:pt>
                <c:pt idx="2">
                  <c:v>27</c:v>
                </c:pt>
                <c:pt idx="3">
                  <c:v>40</c:v>
                </c:pt>
                <c:pt idx="4">
                  <c:v>240</c:v>
                </c:pt>
              </c:numCache>
            </c:numRef>
          </c:val>
        </c:ser>
        <c:ser>
          <c:idx val="1"/>
          <c:order val="1"/>
          <c:tx>
            <c:strRef>
              <c:f>Sheet1!$C$1</c:f>
              <c:strCache>
                <c:ptCount val="1"/>
                <c:pt idx="0">
                  <c:v>No Gains</c:v>
                </c:pt>
              </c:strCache>
            </c:strRef>
          </c:tx>
          <c:invertIfNegative val="0"/>
          <c:dLbls>
            <c:showLegendKey val="0"/>
            <c:showVal val="1"/>
            <c:showCatName val="0"/>
            <c:showSerName val="0"/>
            <c:showPercent val="0"/>
            <c:showBubbleSize val="0"/>
            <c:showLeaderLines val="0"/>
          </c:dLbls>
          <c:cat>
            <c:strRef>
              <c:f>Sheet1!$A$2:$A$6</c:f>
              <c:strCache>
                <c:ptCount val="5"/>
                <c:pt idx="0">
                  <c:v>Asian</c:v>
                </c:pt>
                <c:pt idx="1">
                  <c:v>Black</c:v>
                </c:pt>
                <c:pt idx="2">
                  <c:v>Hispanic</c:v>
                </c:pt>
                <c:pt idx="3">
                  <c:v>Multiracial</c:v>
                </c:pt>
                <c:pt idx="4">
                  <c:v>White</c:v>
                </c:pt>
              </c:strCache>
            </c:strRef>
          </c:cat>
          <c:val>
            <c:numRef>
              <c:f>Sheet1!$C$2:$C$6</c:f>
              <c:numCache>
                <c:formatCode>General</c:formatCode>
                <c:ptCount val="5"/>
                <c:pt idx="0">
                  <c:v>5</c:v>
                </c:pt>
                <c:pt idx="1">
                  <c:v>24</c:v>
                </c:pt>
                <c:pt idx="2">
                  <c:v>6</c:v>
                </c:pt>
                <c:pt idx="3">
                  <c:v>24</c:v>
                </c:pt>
                <c:pt idx="4">
                  <c:v>126</c:v>
                </c:pt>
              </c:numCache>
            </c:numRef>
          </c:val>
        </c:ser>
        <c:dLbls>
          <c:showLegendKey val="0"/>
          <c:showVal val="0"/>
          <c:showCatName val="0"/>
          <c:showSerName val="0"/>
          <c:showPercent val="0"/>
          <c:showBubbleSize val="0"/>
        </c:dLbls>
        <c:gapWidth val="150"/>
        <c:overlap val="100"/>
        <c:axId val="71744512"/>
        <c:axId val="71840512"/>
      </c:barChart>
      <c:catAx>
        <c:axId val="71744512"/>
        <c:scaling>
          <c:orientation val="minMax"/>
        </c:scaling>
        <c:delete val="0"/>
        <c:axPos val="b"/>
        <c:majorTickMark val="out"/>
        <c:minorTickMark val="none"/>
        <c:tickLblPos val="nextTo"/>
        <c:txPr>
          <a:bodyPr/>
          <a:lstStyle/>
          <a:p>
            <a:pPr>
              <a:defRPr>
                <a:solidFill>
                  <a:schemeClr val="bg1"/>
                </a:solidFill>
              </a:defRPr>
            </a:pPr>
            <a:endParaRPr lang="en-US"/>
          </a:p>
        </c:txPr>
        <c:crossAx val="71840512"/>
        <c:crosses val="autoZero"/>
        <c:auto val="1"/>
        <c:lblAlgn val="ctr"/>
        <c:lblOffset val="100"/>
        <c:noMultiLvlLbl val="0"/>
      </c:catAx>
      <c:valAx>
        <c:axId val="71840512"/>
        <c:scaling>
          <c:orientation val="minMax"/>
        </c:scaling>
        <c:delete val="0"/>
        <c:axPos val="l"/>
        <c:majorGridlines>
          <c:spPr>
            <a:ln>
              <a:solidFill>
                <a:schemeClr val="bg1"/>
              </a:solidFill>
            </a:ln>
          </c:spPr>
        </c:majorGridlines>
        <c:numFmt formatCode="0%" sourceLinked="1"/>
        <c:majorTickMark val="out"/>
        <c:minorTickMark val="none"/>
        <c:tickLblPos val="nextTo"/>
        <c:txPr>
          <a:bodyPr/>
          <a:lstStyle/>
          <a:p>
            <a:pPr>
              <a:defRPr>
                <a:solidFill>
                  <a:schemeClr val="bg1"/>
                </a:solidFill>
              </a:defRPr>
            </a:pPr>
            <a:endParaRPr lang="en-US"/>
          </a:p>
        </c:txPr>
        <c:crossAx val="71744512"/>
        <c:crosses val="autoZero"/>
        <c:crossBetween val="between"/>
      </c:valAx>
    </c:plotArea>
    <c:legend>
      <c:legendPos val="b"/>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solidFill>
                  <a:schemeClr val="bg1"/>
                </a:solidFill>
              </a:defRPr>
            </a:pPr>
            <a:r>
              <a:rPr lang="en-US" dirty="0" smtClean="0">
                <a:solidFill>
                  <a:schemeClr val="bg1"/>
                </a:solidFill>
              </a:rPr>
              <a:t>Fast </a:t>
            </a:r>
            <a:r>
              <a:rPr lang="en-US" dirty="0" err="1" smtClean="0">
                <a:solidFill>
                  <a:schemeClr val="bg1"/>
                </a:solidFill>
              </a:rPr>
              <a:t>ForWord</a:t>
            </a:r>
            <a:r>
              <a:rPr lang="en-US" dirty="0" smtClean="0">
                <a:solidFill>
                  <a:schemeClr val="bg1"/>
                </a:solidFill>
              </a:rPr>
              <a:t> Products</a:t>
            </a:r>
            <a:endParaRPr lang="en-US" dirty="0">
              <a:solidFill>
                <a:schemeClr val="bg1"/>
              </a:solidFill>
            </a:endParaRPr>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Sheet1!$A$2:$A$7</c:f>
              <c:strCache>
                <c:ptCount val="6"/>
                <c:pt idx="0">
                  <c:v>Reading Readiness</c:v>
                </c:pt>
                <c:pt idx="1">
                  <c:v>Language v2</c:v>
                </c:pt>
                <c:pt idx="2">
                  <c:v>Language to Reading</c:v>
                </c:pt>
                <c:pt idx="3">
                  <c:v>Reading 1</c:v>
                </c:pt>
                <c:pt idx="4">
                  <c:v>Reading 2</c:v>
                </c:pt>
                <c:pt idx="5">
                  <c:v>Reading 3</c:v>
                </c:pt>
              </c:strCache>
            </c:strRef>
          </c:cat>
          <c:val>
            <c:numRef>
              <c:f>Sheet1!$B$2:$B$7</c:f>
              <c:numCache>
                <c:formatCode>General</c:formatCode>
                <c:ptCount val="6"/>
                <c:pt idx="0">
                  <c:v>15</c:v>
                </c:pt>
                <c:pt idx="1">
                  <c:v>109</c:v>
                </c:pt>
                <c:pt idx="2">
                  <c:v>42</c:v>
                </c:pt>
                <c:pt idx="3">
                  <c:v>205</c:v>
                </c:pt>
                <c:pt idx="4">
                  <c:v>83</c:v>
                </c:pt>
                <c:pt idx="5">
                  <c:v>140</c:v>
                </c:pt>
              </c:numCache>
            </c:numRef>
          </c:val>
        </c:ser>
        <c:dLbls>
          <c:showLegendKey val="0"/>
          <c:showVal val="0"/>
          <c:showCatName val="0"/>
          <c:showSerName val="0"/>
          <c:showPercent val="0"/>
          <c:showBubbleSize val="0"/>
        </c:dLbls>
        <c:gapWidth val="150"/>
        <c:axId val="72023040"/>
        <c:axId val="72024832"/>
      </c:barChart>
      <c:catAx>
        <c:axId val="72023040"/>
        <c:scaling>
          <c:orientation val="minMax"/>
        </c:scaling>
        <c:delete val="0"/>
        <c:axPos val="b"/>
        <c:majorGridlines>
          <c:spPr>
            <a:ln>
              <a:solidFill>
                <a:schemeClr val="accent1"/>
              </a:solidFill>
            </a:ln>
          </c:spPr>
        </c:majorGridlines>
        <c:majorTickMark val="out"/>
        <c:minorTickMark val="none"/>
        <c:tickLblPos val="nextTo"/>
        <c:txPr>
          <a:bodyPr/>
          <a:lstStyle/>
          <a:p>
            <a:pPr>
              <a:defRPr>
                <a:solidFill>
                  <a:schemeClr val="bg1"/>
                </a:solidFill>
              </a:defRPr>
            </a:pPr>
            <a:endParaRPr lang="en-US"/>
          </a:p>
        </c:txPr>
        <c:crossAx val="72024832"/>
        <c:crosses val="autoZero"/>
        <c:auto val="1"/>
        <c:lblAlgn val="ctr"/>
        <c:lblOffset val="100"/>
        <c:noMultiLvlLbl val="0"/>
      </c:catAx>
      <c:valAx>
        <c:axId val="72024832"/>
        <c:scaling>
          <c:orientation val="minMax"/>
        </c:scaling>
        <c:delete val="0"/>
        <c:axPos val="l"/>
        <c:majorGridlines>
          <c:spPr>
            <a:ln>
              <a:solidFill>
                <a:schemeClr val="bg1"/>
              </a:solidFill>
            </a:ln>
          </c:spPr>
        </c:majorGridlines>
        <c:numFmt formatCode="General" sourceLinked="1"/>
        <c:majorTickMark val="out"/>
        <c:minorTickMark val="none"/>
        <c:tickLblPos val="nextTo"/>
        <c:spPr>
          <a:ln>
            <a:solidFill>
              <a:schemeClr val="bg1"/>
            </a:solidFill>
          </a:ln>
        </c:spPr>
        <c:txPr>
          <a:bodyPr/>
          <a:lstStyle/>
          <a:p>
            <a:pPr>
              <a:defRPr>
                <a:solidFill>
                  <a:schemeClr val="bg1"/>
                </a:solidFill>
              </a:defRPr>
            </a:pPr>
            <a:endParaRPr lang="en-US"/>
          </a:p>
        </c:txPr>
        <c:crossAx val="72023040"/>
        <c:crosses val="autoZero"/>
        <c:crossBetween val="between"/>
      </c:valAx>
      <c:spPr>
        <a:ln>
          <a:solidFill>
            <a:schemeClr val="bg1"/>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solidFill>
                  <a:schemeClr val="bg1"/>
                </a:solidFill>
              </a:defRPr>
            </a:pPr>
            <a:r>
              <a:rPr lang="en-US">
                <a:solidFill>
                  <a:schemeClr val="bg1"/>
                </a:solidFill>
              </a:rPr>
              <a:t>1st to 33rd percentile</a:t>
            </a:r>
          </a:p>
        </c:rich>
      </c:tx>
      <c:layout/>
      <c:overlay val="0"/>
    </c:title>
    <c:autoTitleDeleted val="0"/>
    <c:plotArea>
      <c:layout/>
      <c:pieChart>
        <c:varyColors val="1"/>
        <c:ser>
          <c:idx val="0"/>
          <c:order val="0"/>
          <c:tx>
            <c:strRef>
              <c:f>Sheet1!$B$1</c:f>
              <c:strCache>
                <c:ptCount val="1"/>
                <c:pt idx="0">
                  <c:v>Lowest third</c:v>
                </c:pt>
              </c:strCache>
            </c:strRef>
          </c:tx>
          <c:dLbls>
            <c:dLblPos val="inEnd"/>
            <c:showLegendKey val="0"/>
            <c:showVal val="1"/>
            <c:showCatName val="0"/>
            <c:showSerName val="0"/>
            <c:showPercent val="0"/>
            <c:showBubbleSize val="0"/>
            <c:showLeaderLines val="1"/>
          </c:dLbls>
          <c:cat>
            <c:strRef>
              <c:f>Sheet1!$A$2:$A$3</c:f>
              <c:strCache>
                <c:ptCount val="2"/>
                <c:pt idx="0">
                  <c:v>Gained</c:v>
                </c:pt>
                <c:pt idx="1">
                  <c:v>Did not gain</c:v>
                </c:pt>
              </c:strCache>
            </c:strRef>
          </c:cat>
          <c:val>
            <c:numRef>
              <c:f>Sheet1!$B$2:$B$3</c:f>
              <c:numCache>
                <c:formatCode>General</c:formatCode>
                <c:ptCount val="2"/>
                <c:pt idx="0">
                  <c:v>81</c:v>
                </c:pt>
                <c:pt idx="1">
                  <c:v>22</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solidFill>
                  <a:schemeClr val="bg1"/>
                </a:solidFill>
              </a:defRPr>
            </a:pPr>
            <a:r>
              <a:rPr lang="en-US">
                <a:solidFill>
                  <a:schemeClr val="bg1"/>
                </a:solidFill>
              </a:rPr>
              <a:t>34th to 66th percentile</a:t>
            </a:r>
          </a:p>
        </c:rich>
      </c:tx>
      <c:layout/>
      <c:overlay val="0"/>
    </c:title>
    <c:autoTitleDeleted val="0"/>
    <c:plotArea>
      <c:layout/>
      <c:pieChart>
        <c:varyColors val="1"/>
        <c:ser>
          <c:idx val="0"/>
          <c:order val="0"/>
          <c:tx>
            <c:strRef>
              <c:f>Sheet1!$B$1</c:f>
              <c:strCache>
                <c:ptCount val="1"/>
                <c:pt idx="0">
                  <c:v>Middle third</c:v>
                </c:pt>
              </c:strCache>
            </c:strRef>
          </c:tx>
          <c:dLbls>
            <c:dLblPos val="inEnd"/>
            <c:showLegendKey val="0"/>
            <c:showVal val="1"/>
            <c:showCatName val="0"/>
            <c:showSerName val="0"/>
            <c:showPercent val="0"/>
            <c:showBubbleSize val="0"/>
            <c:showLeaderLines val="1"/>
          </c:dLbls>
          <c:cat>
            <c:strRef>
              <c:f>Sheet1!$A$2:$A$3</c:f>
              <c:strCache>
                <c:ptCount val="2"/>
                <c:pt idx="0">
                  <c:v>Gained</c:v>
                </c:pt>
                <c:pt idx="1">
                  <c:v>Did not gain</c:v>
                </c:pt>
              </c:strCache>
            </c:strRef>
          </c:cat>
          <c:val>
            <c:numRef>
              <c:f>Sheet1!$B$2:$B$3</c:f>
              <c:numCache>
                <c:formatCode>General</c:formatCode>
                <c:ptCount val="2"/>
                <c:pt idx="0">
                  <c:v>95</c:v>
                </c:pt>
                <c:pt idx="1">
                  <c:v>33</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solidFill>
                  <a:schemeClr val="bg1"/>
                </a:solidFill>
              </a:defRPr>
            </a:pPr>
            <a:r>
              <a:rPr lang="en-US">
                <a:solidFill>
                  <a:schemeClr val="bg1"/>
                </a:solidFill>
              </a:rPr>
              <a:t>67th to 99th percentile</a:t>
            </a:r>
          </a:p>
        </c:rich>
      </c:tx>
      <c:layout/>
      <c:overlay val="0"/>
    </c:title>
    <c:autoTitleDeleted val="0"/>
    <c:plotArea>
      <c:layout/>
      <c:pieChart>
        <c:varyColors val="1"/>
        <c:ser>
          <c:idx val="0"/>
          <c:order val="0"/>
          <c:tx>
            <c:strRef>
              <c:f>Sheet1!$B$1</c:f>
              <c:strCache>
                <c:ptCount val="1"/>
                <c:pt idx="0">
                  <c:v>Top third</c:v>
                </c:pt>
              </c:strCache>
            </c:strRef>
          </c:tx>
          <c:dLbls>
            <c:dLblPos val="inEnd"/>
            <c:showLegendKey val="0"/>
            <c:showVal val="1"/>
            <c:showCatName val="0"/>
            <c:showSerName val="0"/>
            <c:showPercent val="0"/>
            <c:showBubbleSize val="0"/>
            <c:showLeaderLines val="1"/>
          </c:dLbls>
          <c:cat>
            <c:strRef>
              <c:f>Sheet1!$A$2:$A$3</c:f>
              <c:strCache>
                <c:ptCount val="2"/>
                <c:pt idx="0">
                  <c:v>Gained</c:v>
                </c:pt>
                <c:pt idx="1">
                  <c:v>Did not gain</c:v>
                </c:pt>
              </c:strCache>
            </c:strRef>
          </c:cat>
          <c:val>
            <c:numRef>
              <c:f>Sheet1!$B$2:$B$3</c:f>
              <c:numCache>
                <c:formatCode>General</c:formatCode>
                <c:ptCount val="2"/>
                <c:pt idx="0">
                  <c:v>209</c:v>
                </c:pt>
                <c:pt idx="1">
                  <c:v>131</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layout/>
      <c:overlay val="0"/>
      <c:txPr>
        <a:bodyPr/>
        <a:lstStyle/>
        <a:p>
          <a:pPr>
            <a:defRPr>
              <a:solidFill>
                <a:schemeClr val="bg1"/>
              </a:solidFill>
            </a:defRPr>
          </a:pPr>
          <a:endParaRPr lang="en-US"/>
        </a:p>
      </c:txPr>
    </c:title>
    <c:autoTitleDeleted val="0"/>
    <c:plotArea>
      <c:layout/>
      <c:pieChart>
        <c:varyColors val="1"/>
        <c:ser>
          <c:idx val="0"/>
          <c:order val="0"/>
          <c:tx>
            <c:strRef>
              <c:f>Sheet1!$B$1</c:f>
              <c:strCache>
                <c:ptCount val="1"/>
                <c:pt idx="0">
                  <c:v>Intensive</c:v>
                </c:pt>
              </c:strCache>
            </c:strRef>
          </c:tx>
          <c:dLbls>
            <c:dLblPos val="bestFit"/>
            <c:showLegendKey val="0"/>
            <c:showVal val="1"/>
            <c:showCatName val="0"/>
            <c:showSerName val="0"/>
            <c:showPercent val="0"/>
            <c:showBubbleSize val="0"/>
            <c:showLeaderLines val="1"/>
          </c:dLbls>
          <c:cat>
            <c:strRef>
              <c:f>Sheet1!$A$2:$A$3</c:f>
              <c:strCache>
                <c:ptCount val="2"/>
                <c:pt idx="0">
                  <c:v>Gained</c:v>
                </c:pt>
                <c:pt idx="1">
                  <c:v>Did not gain</c:v>
                </c:pt>
              </c:strCache>
            </c:strRef>
          </c:cat>
          <c:val>
            <c:numRef>
              <c:f>Sheet1!$B$2:$B$3</c:f>
              <c:numCache>
                <c:formatCode>0</c:formatCode>
                <c:ptCount val="2"/>
                <c:pt idx="0">
                  <c:v>21</c:v>
                </c:pt>
                <c:pt idx="1">
                  <c:v>5</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layout/>
      <c:overlay val="0"/>
      <c:txPr>
        <a:bodyPr/>
        <a:lstStyle/>
        <a:p>
          <a:pPr>
            <a:defRPr>
              <a:solidFill>
                <a:schemeClr val="bg1"/>
              </a:solidFill>
            </a:defRPr>
          </a:pPr>
          <a:endParaRPr lang="en-US"/>
        </a:p>
      </c:txPr>
    </c:title>
    <c:autoTitleDeleted val="0"/>
    <c:plotArea>
      <c:layout/>
      <c:pieChart>
        <c:varyColors val="1"/>
        <c:ser>
          <c:idx val="0"/>
          <c:order val="0"/>
          <c:tx>
            <c:strRef>
              <c:f>Sheet1!$B$1</c:f>
              <c:strCache>
                <c:ptCount val="1"/>
                <c:pt idx="0">
                  <c:v>Strategic</c:v>
                </c:pt>
              </c:strCache>
            </c:strRef>
          </c:tx>
          <c:dLbls>
            <c:dLbl>
              <c:idx val="0"/>
              <c:layout/>
              <c:dLblPos val="bestFit"/>
              <c:showLegendKey val="0"/>
              <c:showVal val="1"/>
              <c:showCatName val="0"/>
              <c:showSerName val="0"/>
              <c:showPercent val="0"/>
              <c:showBubbleSize val="0"/>
            </c:dLbl>
            <c:dLbl>
              <c:idx val="1"/>
              <c:layout/>
              <c:dLblPos val="ctr"/>
              <c:showLegendKey val="0"/>
              <c:showVal val="1"/>
              <c:showCatName val="0"/>
              <c:showSerName val="0"/>
              <c:showPercent val="0"/>
              <c:showBubbleSize val="0"/>
            </c:dLbl>
            <c:dLblPos val="bestFit"/>
            <c:showLegendKey val="0"/>
            <c:showVal val="0"/>
            <c:showCatName val="0"/>
            <c:showSerName val="0"/>
            <c:showPercent val="0"/>
            <c:showBubbleSize val="0"/>
          </c:dLbls>
          <c:cat>
            <c:strRef>
              <c:f>Sheet1!$A$2:$A$3</c:f>
              <c:strCache>
                <c:ptCount val="2"/>
                <c:pt idx="0">
                  <c:v>Gained</c:v>
                </c:pt>
                <c:pt idx="1">
                  <c:v>Did not gain</c:v>
                </c:pt>
              </c:strCache>
            </c:strRef>
          </c:cat>
          <c:val>
            <c:numRef>
              <c:f>Sheet1!$B$2:$B$3</c:f>
              <c:numCache>
                <c:formatCode>0</c:formatCode>
                <c:ptCount val="2"/>
                <c:pt idx="0">
                  <c:v>38</c:v>
                </c:pt>
                <c:pt idx="1">
                  <c:v>10</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layout/>
      <c:overlay val="0"/>
      <c:txPr>
        <a:bodyPr/>
        <a:lstStyle/>
        <a:p>
          <a:pPr>
            <a:defRPr>
              <a:solidFill>
                <a:schemeClr val="bg1"/>
              </a:solidFill>
            </a:defRPr>
          </a:pPr>
          <a:endParaRPr lang="en-US"/>
        </a:p>
      </c:txPr>
    </c:title>
    <c:autoTitleDeleted val="0"/>
    <c:plotArea>
      <c:layout/>
      <c:pieChart>
        <c:varyColors val="1"/>
        <c:ser>
          <c:idx val="0"/>
          <c:order val="0"/>
          <c:tx>
            <c:strRef>
              <c:f>Sheet1!$B$1</c:f>
              <c:strCache>
                <c:ptCount val="1"/>
                <c:pt idx="0">
                  <c:v>Benchmark</c:v>
                </c:pt>
              </c:strCache>
            </c:strRef>
          </c:tx>
          <c:dLbls>
            <c:dLblPos val="bestFit"/>
            <c:showLegendKey val="0"/>
            <c:showVal val="1"/>
            <c:showCatName val="0"/>
            <c:showSerName val="0"/>
            <c:showPercent val="0"/>
            <c:showBubbleSize val="0"/>
            <c:showLeaderLines val="1"/>
          </c:dLbls>
          <c:cat>
            <c:strRef>
              <c:f>Sheet1!$A$2:$A$3</c:f>
              <c:strCache>
                <c:ptCount val="2"/>
                <c:pt idx="0">
                  <c:v>Gained</c:v>
                </c:pt>
                <c:pt idx="1">
                  <c:v>Did not gain</c:v>
                </c:pt>
              </c:strCache>
            </c:strRef>
          </c:cat>
          <c:val>
            <c:numRef>
              <c:f>Sheet1!$B$2:$B$3</c:f>
              <c:numCache>
                <c:formatCode>0</c:formatCode>
                <c:ptCount val="2"/>
                <c:pt idx="0">
                  <c:v>142</c:v>
                </c:pt>
                <c:pt idx="1">
                  <c:v>70</c:v>
                </c:pt>
              </c:numCache>
            </c:numRef>
          </c:val>
        </c:ser>
        <c:dLbls>
          <c:dLblPos val="bestFit"/>
          <c:showLegendKey val="0"/>
          <c:showVal val="1"/>
          <c:showCatName val="0"/>
          <c:showSerName val="0"/>
          <c:showPercent val="0"/>
          <c:showBubbleSize val="0"/>
          <c:showLeaderLines val="1"/>
        </c:dLbls>
        <c:firstSliceAng val="0"/>
      </c:pieChart>
    </c:plotArea>
    <c:legend>
      <c:legendPos val="b"/>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b"/>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solidFill>
                  <a:schemeClr val="bg1"/>
                </a:solidFill>
              </a:defRPr>
            </a:pPr>
            <a:r>
              <a:rPr lang="en-US" dirty="0" smtClean="0"/>
              <a:t>Students</a:t>
            </a:r>
            <a:r>
              <a:rPr lang="en-US" baseline="0" dirty="0" smtClean="0"/>
              <a:t> with IEPs</a:t>
            </a:r>
            <a:endParaRPr lang="en-US" dirty="0"/>
          </a:p>
        </c:rich>
      </c:tx>
      <c:layout/>
      <c:overlay val="0"/>
    </c:title>
    <c:autoTitleDeleted val="0"/>
    <c:plotArea>
      <c:layout/>
      <c:pieChart>
        <c:varyColors val="1"/>
        <c:ser>
          <c:idx val="0"/>
          <c:order val="0"/>
          <c:tx>
            <c:strRef>
              <c:f>Sheet1!$B$1</c:f>
              <c:strCache>
                <c:ptCount val="1"/>
                <c:pt idx="0">
                  <c:v>Intensive</c:v>
                </c:pt>
              </c:strCache>
            </c:strRef>
          </c:tx>
          <c:dLbls>
            <c:dLblPos val="bestFit"/>
            <c:showLegendKey val="0"/>
            <c:showVal val="1"/>
            <c:showCatName val="0"/>
            <c:showSerName val="0"/>
            <c:showPercent val="0"/>
            <c:showBubbleSize val="0"/>
            <c:showLeaderLines val="1"/>
          </c:dLbls>
          <c:cat>
            <c:strRef>
              <c:f>Sheet1!$A$2:$A$3</c:f>
              <c:strCache>
                <c:ptCount val="2"/>
                <c:pt idx="0">
                  <c:v>Gained</c:v>
                </c:pt>
                <c:pt idx="1">
                  <c:v>Did not gain</c:v>
                </c:pt>
              </c:strCache>
            </c:strRef>
          </c:cat>
          <c:val>
            <c:numRef>
              <c:f>Sheet1!$B$2:$B$3</c:f>
              <c:numCache>
                <c:formatCode>0</c:formatCode>
                <c:ptCount val="2"/>
                <c:pt idx="0">
                  <c:v>21</c:v>
                </c:pt>
                <c:pt idx="1">
                  <c:v>5</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DACA9DB0-04BF-47F5-A926-D895ED84A1AB}" type="datetimeFigureOut">
              <a:rPr lang="en-US" smtClean="0"/>
              <a:t>3/14/2013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FB071675-016B-45F1-974C-3373FC081AF1}" type="slidenum">
              <a:rPr lang="en-US" smtClean="0"/>
              <a:t>‹#›</a:t>
            </a:fld>
            <a:endParaRPr lang="en-US"/>
          </a:p>
        </p:txBody>
      </p:sp>
    </p:spTree>
    <p:extLst>
      <p:ext uri="{BB962C8B-B14F-4D97-AF65-F5344CB8AC3E}">
        <p14:creationId xmlns:p14="http://schemas.microsoft.com/office/powerpoint/2010/main" val="2634483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9B3B4CC2-3C79-4C66-AE33-6CA73C79D94F}" type="slidenum">
              <a:rPr lang="en-US" smtClean="0"/>
              <a:pPr/>
              <a:t>1</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Scientific Learning</a:t>
            </a:r>
            <a:r>
              <a:rPr lang="en-US" baseline="0" dirty="0" smtClean="0"/>
              <a:t> has told us that it is typical to find that about two-thirds of students have made gains after completing one product, with a somewhat higher percentage showing improvement after two products.</a:t>
            </a:r>
            <a:endParaRPr lang="en-US" dirty="0" smtClean="0"/>
          </a:p>
          <a:p>
            <a:endParaRPr lang="en-US" dirty="0"/>
          </a:p>
        </p:txBody>
      </p:sp>
      <p:sp>
        <p:nvSpPr>
          <p:cNvPr id="4" name="Slide Number Placeholder 3"/>
          <p:cNvSpPr>
            <a:spLocks noGrp="1"/>
          </p:cNvSpPr>
          <p:nvPr>
            <p:ph type="sldNum" sz="quarter" idx="10"/>
          </p:nvPr>
        </p:nvSpPr>
        <p:spPr/>
        <p:txBody>
          <a:bodyPr/>
          <a:lstStyle/>
          <a:p>
            <a:fld id="{FB071675-016B-45F1-974C-3373FC081AF1}" type="slidenum">
              <a:rPr lang="en-US" smtClean="0"/>
              <a:t>6</a:t>
            </a:fld>
            <a:endParaRPr lang="en-US"/>
          </a:p>
        </p:txBody>
      </p:sp>
    </p:spTree>
    <p:extLst>
      <p:ext uri="{BB962C8B-B14F-4D97-AF65-F5344CB8AC3E}">
        <p14:creationId xmlns:p14="http://schemas.microsoft.com/office/powerpoint/2010/main" val="1556625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Scientific Learning</a:t>
            </a:r>
            <a:r>
              <a:rPr lang="en-US" baseline="0" dirty="0" smtClean="0"/>
              <a:t> has told us that it is typical to find that about two-thirds of students have made gains after completing one product, with a somewhat higher percentage showing improvement after two products.  The number of students includes in each category at each school is shown in the bars.</a:t>
            </a:r>
            <a:endParaRPr lang="en-US" dirty="0" smtClean="0"/>
          </a:p>
          <a:p>
            <a:endParaRPr lang="en-US" dirty="0"/>
          </a:p>
        </p:txBody>
      </p:sp>
      <p:sp>
        <p:nvSpPr>
          <p:cNvPr id="4" name="Slide Number Placeholder 3"/>
          <p:cNvSpPr>
            <a:spLocks noGrp="1"/>
          </p:cNvSpPr>
          <p:nvPr>
            <p:ph type="sldNum" sz="quarter" idx="10"/>
          </p:nvPr>
        </p:nvSpPr>
        <p:spPr/>
        <p:txBody>
          <a:bodyPr/>
          <a:lstStyle/>
          <a:p>
            <a:fld id="{FB071675-016B-45F1-974C-3373FC081AF1}" type="slidenum">
              <a:rPr lang="en-US" smtClean="0"/>
              <a:t>7</a:t>
            </a:fld>
            <a:endParaRPr lang="en-US"/>
          </a:p>
        </p:txBody>
      </p:sp>
    </p:spTree>
    <p:extLst>
      <p:ext uri="{BB962C8B-B14F-4D97-AF65-F5344CB8AC3E}">
        <p14:creationId xmlns:p14="http://schemas.microsoft.com/office/powerpoint/2010/main" val="1556625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Almost 80% of third graders whose fall Reading MAP score fell in the 1</a:t>
            </a:r>
            <a:r>
              <a:rPr lang="en-US" baseline="30000" dirty="0" smtClean="0"/>
              <a:t>st</a:t>
            </a:r>
            <a:r>
              <a:rPr lang="en-US" dirty="0" smtClean="0"/>
              <a:t> to 33</a:t>
            </a:r>
            <a:r>
              <a:rPr lang="en-US" baseline="30000" dirty="0" smtClean="0"/>
              <a:t>rd</a:t>
            </a:r>
            <a:r>
              <a:rPr lang="en-US" dirty="0" smtClean="0"/>
              <a:t> percentile</a:t>
            </a:r>
            <a:r>
              <a:rPr lang="en-US" baseline="0" dirty="0" smtClean="0"/>
              <a:t> nationally recorded gains in Fast </a:t>
            </a:r>
            <a:r>
              <a:rPr lang="en-US" baseline="0" dirty="0" err="1" smtClean="0"/>
              <a:t>ForWord</a:t>
            </a:r>
            <a:r>
              <a:rPr lang="en-US" baseline="0" dirty="0" smtClean="0"/>
              <a:t>.  For students in the 34</a:t>
            </a:r>
            <a:r>
              <a:rPr lang="en-US" baseline="30000" dirty="0" smtClean="0"/>
              <a:t>th</a:t>
            </a:r>
            <a:r>
              <a:rPr lang="en-US" baseline="0" dirty="0" smtClean="0"/>
              <a:t> to 66</a:t>
            </a:r>
            <a:r>
              <a:rPr lang="en-US" baseline="30000" dirty="0" smtClean="0"/>
              <a:t>th</a:t>
            </a:r>
            <a:r>
              <a:rPr lang="en-US" baseline="0" dirty="0" smtClean="0"/>
              <a:t> percentile, about three-quarters made gains.  Students in the top group (67</a:t>
            </a:r>
            <a:r>
              <a:rPr lang="en-US" baseline="30000" dirty="0" smtClean="0"/>
              <a:t>th</a:t>
            </a:r>
            <a:r>
              <a:rPr lang="en-US" baseline="0" dirty="0" smtClean="0"/>
              <a:t> to 99</a:t>
            </a:r>
            <a:r>
              <a:rPr lang="en-US" baseline="30000" dirty="0" smtClean="0"/>
              <a:t>th</a:t>
            </a:r>
            <a:r>
              <a:rPr lang="en-US" baseline="0" dirty="0" smtClean="0"/>
              <a:t> percentile nationally), the percent making gains is slightly more that 60%.  Students in that group represent 60% of our third grade student body (340 out of 571 students). </a:t>
            </a:r>
            <a:r>
              <a:rPr lang="en-US" dirty="0" smtClean="0"/>
              <a:t>18% of our students scored in the bottom third nationally</a:t>
            </a:r>
            <a:r>
              <a:rPr lang="en-US" baseline="0" dirty="0" smtClean="0"/>
              <a:t> on the Fall MAP reading test.  22% were in the middle third, and the remainder – 60% -- were in the top third.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071675-016B-45F1-974C-3373FC081AF1}" type="slidenum">
              <a:rPr lang="en-US" smtClean="0"/>
              <a:t>8</a:t>
            </a:fld>
            <a:endParaRPr lang="en-US"/>
          </a:p>
        </p:txBody>
      </p:sp>
    </p:spTree>
    <p:extLst>
      <p:ext uri="{BB962C8B-B14F-4D97-AF65-F5344CB8AC3E}">
        <p14:creationId xmlns:p14="http://schemas.microsoft.com/office/powerpoint/2010/main" val="155662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DIBELS is not used universally with third graders in our district,</a:t>
            </a:r>
            <a:r>
              <a:rPr lang="en-US" baseline="0" dirty="0" smtClean="0"/>
              <a:t> so these results do not represent the entire student body.  It appears that four schools (</a:t>
            </a:r>
            <a:r>
              <a:rPr lang="en-US" baseline="0" dirty="0" err="1" smtClean="0"/>
              <a:t>Beye</a:t>
            </a:r>
            <a:r>
              <a:rPr lang="en-US" baseline="0" dirty="0" smtClean="0"/>
              <a:t>, Hatch, Longfellow, and Whittier) assess virtually all third graders in the fall while Irving and Lincoln assess a few.  Holmes and Mann do not have any fall DIBELS scores recorded for third graders.  This slide is based on 286 students, almost exactly half of the students for whom we have pre- and post-RPI scores from  Fast </a:t>
            </a:r>
            <a:r>
              <a:rPr lang="en-US" baseline="0" dirty="0" err="1" smtClean="0"/>
              <a:t>ForWord</a:t>
            </a:r>
            <a:r>
              <a:rPr lang="en-US" baseline="0" dirty="0" smtClean="0"/>
              <a:t>.  Of the students assessed, 74% were at benchmark level for third grade at the time of the fall assessment.</a:t>
            </a:r>
            <a:endParaRPr lang="en-US" dirty="0"/>
          </a:p>
        </p:txBody>
      </p:sp>
      <p:sp>
        <p:nvSpPr>
          <p:cNvPr id="4" name="Slide Number Placeholder 3"/>
          <p:cNvSpPr>
            <a:spLocks noGrp="1"/>
          </p:cNvSpPr>
          <p:nvPr>
            <p:ph type="sldNum" sz="quarter" idx="10"/>
          </p:nvPr>
        </p:nvSpPr>
        <p:spPr/>
        <p:txBody>
          <a:bodyPr/>
          <a:lstStyle/>
          <a:p>
            <a:fld id="{FB071675-016B-45F1-974C-3373FC081AF1}" type="slidenum">
              <a:rPr lang="en-US" smtClean="0"/>
              <a:t>9</a:t>
            </a:fld>
            <a:endParaRPr lang="en-US"/>
          </a:p>
        </p:txBody>
      </p:sp>
    </p:spTree>
    <p:extLst>
      <p:ext uri="{BB962C8B-B14F-4D97-AF65-F5344CB8AC3E}">
        <p14:creationId xmlns:p14="http://schemas.microsoft.com/office/powerpoint/2010/main" val="1556625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B071675-016B-45F1-974C-3373FC081AF1}" type="slidenum">
              <a:rPr lang="en-US" smtClean="0"/>
              <a:t>10</a:t>
            </a:fld>
            <a:endParaRPr lang="en-US"/>
          </a:p>
        </p:txBody>
      </p:sp>
    </p:spTree>
    <p:extLst>
      <p:ext uri="{BB962C8B-B14F-4D97-AF65-F5344CB8AC3E}">
        <p14:creationId xmlns:p14="http://schemas.microsoft.com/office/powerpoint/2010/main" val="155662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B071675-016B-45F1-974C-3373FC081AF1}" type="slidenum">
              <a:rPr lang="en-US" smtClean="0"/>
              <a:t>11</a:t>
            </a:fld>
            <a:endParaRPr lang="en-US"/>
          </a:p>
        </p:txBody>
      </p:sp>
    </p:spTree>
    <p:extLst>
      <p:ext uri="{BB962C8B-B14F-4D97-AF65-F5344CB8AC3E}">
        <p14:creationId xmlns:p14="http://schemas.microsoft.com/office/powerpoint/2010/main" val="1556625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Asians represent the smallest student</a:t>
            </a:r>
            <a:r>
              <a:rPr lang="en-US" baseline="0" dirty="0" smtClean="0"/>
              <a:t> group with only 24 students.  There are 33 Hispanics, 64 multiracial students, 83 black, and 368 white.</a:t>
            </a:r>
          </a:p>
        </p:txBody>
      </p:sp>
      <p:sp>
        <p:nvSpPr>
          <p:cNvPr id="4" name="Slide Number Placeholder 3"/>
          <p:cNvSpPr>
            <a:spLocks noGrp="1"/>
          </p:cNvSpPr>
          <p:nvPr>
            <p:ph type="sldNum" sz="quarter" idx="10"/>
          </p:nvPr>
        </p:nvSpPr>
        <p:spPr/>
        <p:txBody>
          <a:bodyPr/>
          <a:lstStyle/>
          <a:p>
            <a:fld id="{FB071675-016B-45F1-974C-3373FC081AF1}" type="slidenum">
              <a:rPr lang="en-US" smtClean="0"/>
              <a:t>12</a:t>
            </a:fld>
            <a:endParaRPr lang="en-US"/>
          </a:p>
        </p:txBody>
      </p:sp>
    </p:spTree>
    <p:extLst>
      <p:ext uri="{BB962C8B-B14F-4D97-AF65-F5344CB8AC3E}">
        <p14:creationId xmlns:p14="http://schemas.microsoft.com/office/powerpoint/2010/main" val="1556625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B071675-016B-45F1-974C-3373FC081AF1}" type="slidenum">
              <a:rPr lang="en-US" smtClean="0"/>
              <a:t>13</a:t>
            </a:fld>
            <a:endParaRPr lang="en-US"/>
          </a:p>
        </p:txBody>
      </p:sp>
    </p:spTree>
    <p:extLst>
      <p:ext uri="{BB962C8B-B14F-4D97-AF65-F5344CB8AC3E}">
        <p14:creationId xmlns:p14="http://schemas.microsoft.com/office/powerpoint/2010/main" val="155662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D4A551-27BE-4868-BD49-ED98B94D5827}"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1298-9C49-4364-A958-7DB494C7CD45}" type="slidenum">
              <a:rPr lang="en-US" smtClean="0"/>
              <a:t>‹#›</a:t>
            </a:fld>
            <a:endParaRPr lang="en-US"/>
          </a:p>
        </p:txBody>
      </p:sp>
    </p:spTree>
    <p:extLst>
      <p:ext uri="{BB962C8B-B14F-4D97-AF65-F5344CB8AC3E}">
        <p14:creationId xmlns:p14="http://schemas.microsoft.com/office/powerpoint/2010/main" val="226779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4A551-27BE-4868-BD49-ED98B94D5827}"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1298-9C49-4364-A958-7DB494C7CD45}" type="slidenum">
              <a:rPr lang="en-US" smtClean="0"/>
              <a:t>‹#›</a:t>
            </a:fld>
            <a:endParaRPr lang="en-US"/>
          </a:p>
        </p:txBody>
      </p:sp>
    </p:spTree>
    <p:extLst>
      <p:ext uri="{BB962C8B-B14F-4D97-AF65-F5344CB8AC3E}">
        <p14:creationId xmlns:p14="http://schemas.microsoft.com/office/powerpoint/2010/main" val="354017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4A551-27BE-4868-BD49-ED98B94D5827}"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1298-9C49-4364-A958-7DB494C7CD45}" type="slidenum">
              <a:rPr lang="en-US" smtClean="0"/>
              <a:t>‹#›</a:t>
            </a:fld>
            <a:endParaRPr lang="en-US"/>
          </a:p>
        </p:txBody>
      </p:sp>
    </p:spTree>
    <p:extLst>
      <p:ext uri="{BB962C8B-B14F-4D97-AF65-F5344CB8AC3E}">
        <p14:creationId xmlns:p14="http://schemas.microsoft.com/office/powerpoint/2010/main" val="80086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2918D468-1C35-844D-9BE1-8C891E183D17}" type="datetimeFigureOut">
              <a:rPr lang="en-US" smtClean="0">
                <a:solidFill>
                  <a:prstClr val="white"/>
                </a:solidFill>
              </a:rPr>
              <a:pPr defTabSz="457200"/>
              <a:t>3/14/2013</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white"/>
              </a:solidFill>
            </a:endParaRPr>
          </a:p>
        </p:txBody>
      </p:sp>
      <p:sp>
        <p:nvSpPr>
          <p:cNvPr id="6" name="Slide Number Placeholder 5"/>
          <p:cNvSpPr>
            <a:spLocks noGrp="1"/>
          </p:cNvSpPr>
          <p:nvPr>
            <p:ph type="sldNum" sz="quarter" idx="12"/>
          </p:nvPr>
        </p:nvSpPr>
        <p:spPr/>
        <p:txBody>
          <a:bodyPr/>
          <a:lstStyle/>
          <a:p>
            <a:fld id="{F77589FF-3AFD-7A4B-BFB1-353F53148264}" type="slidenum">
              <a:rPr lang="en-US" smtClean="0">
                <a:solidFill>
                  <a:srgbClr val="2C582D">
                    <a:lumMod val="50000"/>
                  </a:srgbClr>
                </a:solidFill>
              </a:rPr>
              <a:pPr/>
              <a:t>‹#›</a:t>
            </a:fld>
            <a:endParaRPr lang="en-US">
              <a:solidFill>
                <a:srgbClr val="2C582D">
                  <a:lumMod val="5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4A551-27BE-4868-BD49-ED98B94D5827}"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1298-9C49-4364-A958-7DB494C7CD45}" type="slidenum">
              <a:rPr lang="en-US" smtClean="0"/>
              <a:t>‹#›</a:t>
            </a:fld>
            <a:endParaRPr lang="en-US"/>
          </a:p>
        </p:txBody>
      </p:sp>
    </p:spTree>
    <p:extLst>
      <p:ext uri="{BB962C8B-B14F-4D97-AF65-F5344CB8AC3E}">
        <p14:creationId xmlns:p14="http://schemas.microsoft.com/office/powerpoint/2010/main" val="139465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D4A551-27BE-4868-BD49-ED98B94D5827}"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1298-9C49-4364-A958-7DB494C7CD45}" type="slidenum">
              <a:rPr lang="en-US" smtClean="0"/>
              <a:t>‹#›</a:t>
            </a:fld>
            <a:endParaRPr lang="en-US"/>
          </a:p>
        </p:txBody>
      </p:sp>
    </p:spTree>
    <p:extLst>
      <p:ext uri="{BB962C8B-B14F-4D97-AF65-F5344CB8AC3E}">
        <p14:creationId xmlns:p14="http://schemas.microsoft.com/office/powerpoint/2010/main" val="2473131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D4A551-27BE-4868-BD49-ED98B94D5827}" type="datetimeFigureOut">
              <a:rPr lang="en-US" smtClean="0"/>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1298-9C49-4364-A958-7DB494C7CD45}" type="slidenum">
              <a:rPr lang="en-US" smtClean="0"/>
              <a:t>‹#›</a:t>
            </a:fld>
            <a:endParaRPr lang="en-US"/>
          </a:p>
        </p:txBody>
      </p:sp>
    </p:spTree>
    <p:extLst>
      <p:ext uri="{BB962C8B-B14F-4D97-AF65-F5344CB8AC3E}">
        <p14:creationId xmlns:p14="http://schemas.microsoft.com/office/powerpoint/2010/main" val="107296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D4A551-27BE-4868-BD49-ED98B94D5827}" type="datetimeFigureOut">
              <a:rPr lang="en-US" smtClean="0"/>
              <a:t>3/14/2013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01298-9C49-4364-A958-7DB494C7CD45}" type="slidenum">
              <a:rPr lang="en-US" smtClean="0"/>
              <a:t>‹#›</a:t>
            </a:fld>
            <a:endParaRPr lang="en-US"/>
          </a:p>
        </p:txBody>
      </p:sp>
    </p:spTree>
    <p:extLst>
      <p:ext uri="{BB962C8B-B14F-4D97-AF65-F5344CB8AC3E}">
        <p14:creationId xmlns:p14="http://schemas.microsoft.com/office/powerpoint/2010/main" val="423735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D4A551-27BE-4868-BD49-ED98B94D5827}" type="datetimeFigureOut">
              <a:rPr lang="en-US" smtClean="0"/>
              <a:t>3/14/2013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01298-9C49-4364-A958-7DB494C7CD45}" type="slidenum">
              <a:rPr lang="en-US" smtClean="0"/>
              <a:t>‹#›</a:t>
            </a:fld>
            <a:endParaRPr lang="en-US"/>
          </a:p>
        </p:txBody>
      </p:sp>
    </p:spTree>
    <p:extLst>
      <p:ext uri="{BB962C8B-B14F-4D97-AF65-F5344CB8AC3E}">
        <p14:creationId xmlns:p14="http://schemas.microsoft.com/office/powerpoint/2010/main" val="64700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4A551-27BE-4868-BD49-ED98B94D5827}" type="datetimeFigureOut">
              <a:rPr lang="en-US" smtClean="0"/>
              <a:t>3/14/2013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01298-9C49-4364-A958-7DB494C7CD45}" type="slidenum">
              <a:rPr lang="en-US" smtClean="0"/>
              <a:t>‹#›</a:t>
            </a:fld>
            <a:endParaRPr lang="en-US"/>
          </a:p>
        </p:txBody>
      </p:sp>
    </p:spTree>
    <p:extLst>
      <p:ext uri="{BB962C8B-B14F-4D97-AF65-F5344CB8AC3E}">
        <p14:creationId xmlns:p14="http://schemas.microsoft.com/office/powerpoint/2010/main" val="326561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4A551-27BE-4868-BD49-ED98B94D5827}" type="datetimeFigureOut">
              <a:rPr lang="en-US" smtClean="0"/>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1298-9C49-4364-A958-7DB494C7CD45}" type="slidenum">
              <a:rPr lang="en-US" smtClean="0"/>
              <a:t>‹#›</a:t>
            </a:fld>
            <a:endParaRPr lang="en-US"/>
          </a:p>
        </p:txBody>
      </p:sp>
    </p:spTree>
    <p:extLst>
      <p:ext uri="{BB962C8B-B14F-4D97-AF65-F5344CB8AC3E}">
        <p14:creationId xmlns:p14="http://schemas.microsoft.com/office/powerpoint/2010/main" val="126154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4A551-27BE-4868-BD49-ED98B94D5827}" type="datetimeFigureOut">
              <a:rPr lang="en-US" smtClean="0"/>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1298-9C49-4364-A958-7DB494C7CD45}" type="slidenum">
              <a:rPr lang="en-US" smtClean="0"/>
              <a:t>‹#›</a:t>
            </a:fld>
            <a:endParaRPr lang="en-US"/>
          </a:p>
        </p:txBody>
      </p:sp>
    </p:spTree>
    <p:extLst>
      <p:ext uri="{BB962C8B-B14F-4D97-AF65-F5344CB8AC3E}">
        <p14:creationId xmlns:p14="http://schemas.microsoft.com/office/powerpoint/2010/main" val="2074546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4A551-27BE-4868-BD49-ED98B94D5827}" type="datetimeFigureOut">
              <a:rPr lang="en-US" smtClean="0"/>
              <a:t>3/14/2013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01298-9C49-4364-A958-7DB494C7CD45}" type="slidenum">
              <a:rPr lang="en-US" smtClean="0"/>
              <a:t>‹#›</a:t>
            </a:fld>
            <a:endParaRPr lang="en-US"/>
          </a:p>
        </p:txBody>
      </p:sp>
    </p:spTree>
    <p:extLst>
      <p:ext uri="{BB962C8B-B14F-4D97-AF65-F5344CB8AC3E}">
        <p14:creationId xmlns:p14="http://schemas.microsoft.com/office/powerpoint/2010/main" val="465669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pPr defTabSz="457200"/>
            <a:fld id="{F77589FF-3AFD-7A4B-BFB1-353F53148264}" type="slidenum">
              <a:rPr lang="en-US" smtClean="0">
                <a:solidFill>
                  <a:srgbClr val="2C582D">
                    <a:lumMod val="50000"/>
                  </a:srgbClr>
                </a:solidFill>
              </a:rPr>
              <a:pPr defTabSz="457200"/>
              <a:t>‹#›</a:t>
            </a:fld>
            <a:endParaRPr lang="en-US">
              <a:solidFill>
                <a:srgbClr val="2C582D">
                  <a:lumMod val="50000"/>
                </a:srgbClr>
              </a:solidFill>
            </a:endParaRPr>
          </a:p>
        </p:txBody>
      </p:sp>
      <p:pic>
        <p:nvPicPr>
          <p:cNvPr id="10" name="Picture 9" descr="acorn_LOGOS_series3.png"/>
          <p:cNvPicPr>
            <a:picLocks noChangeAspect="1"/>
          </p:cNvPicPr>
          <p:nvPr/>
        </p:nvPicPr>
        <p:blipFill>
          <a:blip r:embed="rId4"/>
          <a:stretch>
            <a:fillRect/>
          </a:stretch>
        </p:blipFill>
        <p:spPr>
          <a:xfrm>
            <a:off x="7830888" y="10649"/>
            <a:ext cx="1249153" cy="1157752"/>
          </a:xfrm>
          <a:prstGeom prst="rect">
            <a:avLst/>
          </a:prstGeom>
        </p:spPr>
      </p:pic>
    </p:spTree>
  </p:cSld>
  <p:clrMap bg1="dk1" tx1="lt1" bg2="dk2" tx2="lt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3000" kern="1200">
          <a:solidFill>
            <a:schemeClr val="bg1">
              <a:lumMod val="50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13.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ak Park Pic.PNG"/>
          <p:cNvPicPr>
            <a:picLocks noChangeAspect="1"/>
          </p:cNvPicPr>
          <p:nvPr/>
        </p:nvPicPr>
        <p:blipFill>
          <a:blip r:embed="rId3" cstate="print"/>
          <a:srcRect/>
          <a:stretch>
            <a:fillRect/>
          </a:stretch>
        </p:blipFill>
        <p:spPr>
          <a:xfrm>
            <a:off x="0" y="0"/>
            <a:ext cx="9144000" cy="1313033"/>
          </a:xfrm>
          <a:prstGeom prst="rect">
            <a:avLst/>
          </a:prstGeom>
        </p:spPr>
      </p:pic>
      <p:sp>
        <p:nvSpPr>
          <p:cNvPr id="7" name="Rectangle 12"/>
          <p:cNvSpPr txBox="1">
            <a:spLocks noChangeArrowheads="1"/>
          </p:cNvSpPr>
          <p:nvPr/>
        </p:nvSpPr>
        <p:spPr bwMode="auto">
          <a:xfrm>
            <a:off x="0" y="2225448"/>
            <a:ext cx="9144000" cy="1089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lnSpc>
                <a:spcPct val="90000"/>
              </a:lnSpc>
              <a:spcBef>
                <a:spcPct val="0"/>
              </a:spcBef>
              <a:spcAft>
                <a:spcPct val="0"/>
              </a:spcAft>
              <a:defRPr/>
            </a:pPr>
            <a:r>
              <a:rPr kumimoji="0" lang="en-US" altLang="en-US" sz="3900" b="1" i="0" u="none" strike="noStrike" kern="0" cap="none" spc="0" normalizeH="0" baseline="0" noProof="0" dirty="0" smtClean="0">
                <a:ln>
                  <a:noFill/>
                </a:ln>
                <a:solidFill>
                  <a:srgbClr val="445425"/>
                </a:solidFill>
                <a:effectLst/>
                <a:uLnTx/>
                <a:uFillTx/>
                <a:latin typeface="Corbel" pitchFamily="34" charset="0"/>
                <a:ea typeface="DFKai-SB" pitchFamily="65" charset="-120"/>
                <a:cs typeface="+mj-cs"/>
              </a:rPr>
              <a:t> </a:t>
            </a:r>
            <a:r>
              <a:rPr lang="en-US" sz="4000" dirty="0"/>
              <a:t>Fast </a:t>
            </a:r>
            <a:r>
              <a:rPr lang="en-US" sz="4000" dirty="0" err="1"/>
              <a:t>ForWord</a:t>
            </a:r>
            <a:r>
              <a:rPr lang="en-US" sz="4000" dirty="0"/>
              <a:t/>
            </a:r>
            <a:br>
              <a:rPr lang="en-US" sz="4000" dirty="0"/>
            </a:br>
            <a:r>
              <a:rPr lang="en-US" sz="4000" dirty="0"/>
              <a:t>Third Grade Implementation</a:t>
            </a:r>
            <a:endParaRPr kumimoji="0" lang="en-US" sz="3900" b="1" i="0" u="none" strike="noStrike" kern="0" cap="none" spc="0" normalizeH="0" baseline="0" noProof="0" dirty="0" smtClean="0">
              <a:ln>
                <a:noFill/>
              </a:ln>
              <a:solidFill>
                <a:srgbClr val="445425"/>
              </a:solidFill>
              <a:effectLst/>
              <a:uLnTx/>
              <a:uFillTx/>
              <a:latin typeface="Corbel" pitchFamily="34" charset="0"/>
              <a:ea typeface="DFKai-SB" pitchFamily="65" charset="-120"/>
              <a:cs typeface="+mj-cs"/>
            </a:endParaRPr>
          </a:p>
        </p:txBody>
      </p:sp>
      <p:sp>
        <p:nvSpPr>
          <p:cNvPr id="8" name="Rectangle 12"/>
          <p:cNvSpPr txBox="1">
            <a:spLocks noChangeArrowheads="1"/>
          </p:cNvSpPr>
          <p:nvPr/>
        </p:nvSpPr>
        <p:spPr bwMode="auto">
          <a:xfrm>
            <a:off x="0" y="4720037"/>
            <a:ext cx="9144000" cy="13803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2800" dirty="0"/>
              <a:t>March 19, 2013</a:t>
            </a:r>
          </a:p>
        </p:txBody>
      </p:sp>
    </p:spTree>
    <p:extLst>
      <p:ext uri="{BB962C8B-B14F-4D97-AF65-F5344CB8AC3E}">
        <p14:creationId xmlns:p14="http://schemas.microsoft.com/office/powerpoint/2010/main" val="708016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001000" cy="609600"/>
          </a:xfrm>
        </p:spPr>
        <p:txBody>
          <a:bodyPr/>
          <a:lstStyle/>
          <a:p>
            <a:r>
              <a:rPr lang="en-US" sz="3200" dirty="0" smtClean="0"/>
              <a:t>Outcome by IEP Status</a:t>
            </a:r>
            <a:endParaRPr lang="en-US" sz="3200" dirty="0"/>
          </a:p>
        </p:txBody>
      </p:sp>
      <p:graphicFrame>
        <p:nvGraphicFramePr>
          <p:cNvPr id="8" name="Chart 7"/>
          <p:cNvGraphicFramePr/>
          <p:nvPr>
            <p:extLst>
              <p:ext uri="{D42A27DB-BD31-4B8C-83A1-F6EECF244321}">
                <p14:modId xmlns:p14="http://schemas.microsoft.com/office/powerpoint/2010/main" val="3844447504"/>
              </p:ext>
            </p:extLst>
          </p:nvPr>
        </p:nvGraphicFramePr>
        <p:xfrm>
          <a:off x="152400" y="2438400"/>
          <a:ext cx="2895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3684062262"/>
              </p:ext>
            </p:extLst>
          </p:nvPr>
        </p:nvGraphicFramePr>
        <p:xfrm>
          <a:off x="304800" y="1440543"/>
          <a:ext cx="3933645" cy="39769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65432230"/>
              </p:ext>
            </p:extLst>
          </p:nvPr>
        </p:nvGraphicFramePr>
        <p:xfrm>
          <a:off x="4572000" y="1447800"/>
          <a:ext cx="4343400" cy="3962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264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001000" cy="609600"/>
          </a:xfrm>
        </p:spPr>
        <p:txBody>
          <a:bodyPr/>
          <a:lstStyle/>
          <a:p>
            <a:r>
              <a:rPr lang="en-US" sz="3200" dirty="0" smtClean="0"/>
              <a:t>Outcome by Lunch Status</a:t>
            </a:r>
            <a:endParaRPr lang="en-US" sz="3200" dirty="0"/>
          </a:p>
        </p:txBody>
      </p:sp>
      <p:graphicFrame>
        <p:nvGraphicFramePr>
          <p:cNvPr id="8" name="Chart 7"/>
          <p:cNvGraphicFramePr/>
          <p:nvPr>
            <p:extLst>
              <p:ext uri="{D42A27DB-BD31-4B8C-83A1-F6EECF244321}">
                <p14:modId xmlns:p14="http://schemas.microsoft.com/office/powerpoint/2010/main" val="2564338546"/>
              </p:ext>
            </p:extLst>
          </p:nvPr>
        </p:nvGraphicFramePr>
        <p:xfrm>
          <a:off x="152400" y="2438400"/>
          <a:ext cx="2895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6"/>
          <p:cNvGraphicFramePr>
            <a:graphicFrameLocks/>
          </p:cNvGraphicFramePr>
          <p:nvPr>
            <p:extLst>
              <p:ext uri="{D42A27DB-BD31-4B8C-83A1-F6EECF244321}">
                <p14:modId xmlns:p14="http://schemas.microsoft.com/office/powerpoint/2010/main" val="503901268"/>
              </p:ext>
            </p:extLst>
          </p:nvPr>
        </p:nvGraphicFramePr>
        <p:xfrm>
          <a:off x="457200" y="1453356"/>
          <a:ext cx="4040188" cy="39512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9"/>
          <p:cNvGraphicFramePr>
            <a:graphicFrameLocks/>
          </p:cNvGraphicFramePr>
          <p:nvPr>
            <p:extLst>
              <p:ext uri="{D42A27DB-BD31-4B8C-83A1-F6EECF244321}">
                <p14:modId xmlns:p14="http://schemas.microsoft.com/office/powerpoint/2010/main" val="3393751321"/>
              </p:ext>
            </p:extLst>
          </p:nvPr>
        </p:nvGraphicFramePr>
        <p:xfrm>
          <a:off x="4645025" y="1453356"/>
          <a:ext cx="4041775" cy="3951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978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7772400" cy="609600"/>
          </a:xfrm>
        </p:spPr>
        <p:txBody>
          <a:bodyPr/>
          <a:lstStyle/>
          <a:p>
            <a:r>
              <a:rPr lang="en-US" sz="4400" dirty="0" smtClean="0"/>
              <a:t>Outcome by Ethnicity</a:t>
            </a:r>
            <a:endParaRPr lang="en-US" sz="4400" dirty="0"/>
          </a:p>
        </p:txBody>
      </p:sp>
      <p:graphicFrame>
        <p:nvGraphicFramePr>
          <p:cNvPr id="5" name="Content Placeholder 3"/>
          <p:cNvGraphicFramePr>
            <a:graphicFrameLocks/>
          </p:cNvGraphicFramePr>
          <p:nvPr>
            <p:extLst>
              <p:ext uri="{D42A27DB-BD31-4B8C-83A1-F6EECF244321}">
                <p14:modId xmlns:p14="http://schemas.microsoft.com/office/powerpoint/2010/main" val="3444615140"/>
              </p:ext>
            </p:extLst>
          </p:nvPr>
        </p:nvGraphicFramePr>
        <p:xfrm>
          <a:off x="457200" y="1524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1350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7772400" cy="609600"/>
          </a:xfrm>
        </p:spPr>
        <p:txBody>
          <a:bodyPr/>
          <a:lstStyle/>
          <a:p>
            <a:r>
              <a:rPr lang="en-US" sz="4400" dirty="0" smtClean="0"/>
              <a:t>Progress Compared to MAP</a:t>
            </a:r>
            <a:endParaRPr lang="en-US" sz="4400" dirty="0"/>
          </a:p>
        </p:txBody>
      </p:sp>
      <p:graphicFrame>
        <p:nvGraphicFramePr>
          <p:cNvPr id="3" name="Table 2"/>
          <p:cNvGraphicFramePr>
            <a:graphicFrameLocks noGrp="1"/>
          </p:cNvGraphicFramePr>
          <p:nvPr>
            <p:extLst>
              <p:ext uri="{D42A27DB-BD31-4B8C-83A1-F6EECF244321}">
                <p14:modId xmlns:p14="http://schemas.microsoft.com/office/powerpoint/2010/main" val="210753839"/>
              </p:ext>
            </p:extLst>
          </p:nvPr>
        </p:nvGraphicFramePr>
        <p:xfrm>
          <a:off x="1981200" y="1447800"/>
          <a:ext cx="5257800" cy="3962400"/>
        </p:xfrm>
        <a:graphic>
          <a:graphicData uri="http://schemas.openxmlformats.org/drawingml/2006/table">
            <a:tbl>
              <a:tblPr firstRow="1" bandRow="1">
                <a:tableStyleId>{F5AB1C69-6EDB-4FF4-983F-18BD219EF322}</a:tableStyleId>
              </a:tblPr>
              <a:tblGrid>
                <a:gridCol w="1752600"/>
                <a:gridCol w="1752600"/>
                <a:gridCol w="1752600"/>
              </a:tblGrid>
              <a:tr h="1320800">
                <a:tc>
                  <a:txBody>
                    <a:bodyPr/>
                    <a:lstStyle/>
                    <a:p>
                      <a:endParaRPr lang="en-US" dirty="0"/>
                    </a:p>
                  </a:txBody>
                  <a:tcPr/>
                </a:tc>
                <a:tc>
                  <a:txBody>
                    <a:bodyPr/>
                    <a:lstStyle/>
                    <a:p>
                      <a:pPr algn="ctr"/>
                      <a:r>
                        <a:rPr lang="en-US" dirty="0" smtClean="0"/>
                        <a:t>No MAP gain</a:t>
                      </a:r>
                      <a:endParaRPr lang="en-US" dirty="0"/>
                    </a:p>
                  </a:txBody>
                  <a:tcPr anchor="ctr"/>
                </a:tc>
                <a:tc>
                  <a:txBody>
                    <a:bodyPr/>
                    <a:lstStyle/>
                    <a:p>
                      <a:pPr algn="ctr"/>
                      <a:r>
                        <a:rPr lang="en-US" dirty="0" smtClean="0"/>
                        <a:t>MAP gain</a:t>
                      </a:r>
                      <a:endParaRPr lang="en-US" dirty="0"/>
                    </a:p>
                  </a:txBody>
                  <a:tcPr anchor="ctr"/>
                </a:tc>
              </a:tr>
              <a:tr h="1320800">
                <a:tc>
                  <a:txBody>
                    <a:bodyPr/>
                    <a:lstStyle/>
                    <a:p>
                      <a:pPr algn="ctr"/>
                      <a:r>
                        <a:rPr lang="en-US" dirty="0" smtClean="0"/>
                        <a:t>No Fast </a:t>
                      </a:r>
                      <a:r>
                        <a:rPr lang="en-US" dirty="0" err="1" smtClean="0"/>
                        <a:t>ForWord</a:t>
                      </a:r>
                      <a:r>
                        <a:rPr lang="en-US" dirty="0" smtClean="0"/>
                        <a:t> gain</a:t>
                      </a:r>
                      <a:endParaRPr lang="en-US" dirty="0"/>
                    </a:p>
                  </a:txBody>
                  <a:tcPr anchor="ctr"/>
                </a:tc>
                <a:tc>
                  <a:txBody>
                    <a:bodyPr/>
                    <a:lstStyle/>
                    <a:p>
                      <a:pPr algn="ctr"/>
                      <a:r>
                        <a:rPr lang="en-US" dirty="0" smtClean="0"/>
                        <a:t>15%</a:t>
                      </a:r>
                      <a:endParaRPr lang="en-US" dirty="0"/>
                    </a:p>
                  </a:txBody>
                  <a:tcPr anchor="ctr">
                    <a:solidFill>
                      <a:srgbClr val="FF0000"/>
                    </a:solidFill>
                  </a:tcPr>
                </a:tc>
                <a:tc>
                  <a:txBody>
                    <a:bodyPr/>
                    <a:lstStyle/>
                    <a:p>
                      <a:pPr algn="ctr"/>
                      <a:r>
                        <a:rPr lang="en-US" dirty="0" smtClean="0"/>
                        <a:t>17%</a:t>
                      </a:r>
                      <a:endParaRPr lang="en-US" dirty="0"/>
                    </a:p>
                  </a:txBody>
                  <a:tcPr anchor="ctr">
                    <a:solidFill>
                      <a:srgbClr val="FFFF00"/>
                    </a:solidFill>
                  </a:tcPr>
                </a:tc>
              </a:tr>
              <a:tr h="1320800">
                <a:tc>
                  <a:txBody>
                    <a:bodyPr/>
                    <a:lstStyle/>
                    <a:p>
                      <a:pPr algn="ctr"/>
                      <a:r>
                        <a:rPr lang="en-US" dirty="0" smtClean="0"/>
                        <a:t>Fast</a:t>
                      </a:r>
                      <a:r>
                        <a:rPr lang="en-US" baseline="0" dirty="0" smtClean="0"/>
                        <a:t> </a:t>
                      </a:r>
                      <a:r>
                        <a:rPr lang="en-US" baseline="0" dirty="0" err="1" smtClean="0"/>
                        <a:t>ForWord</a:t>
                      </a:r>
                      <a:r>
                        <a:rPr lang="en-US" baseline="0" dirty="0" smtClean="0"/>
                        <a:t> gain</a:t>
                      </a:r>
                      <a:endParaRPr lang="en-US" dirty="0"/>
                    </a:p>
                  </a:txBody>
                  <a:tcPr anchor="ctr"/>
                </a:tc>
                <a:tc>
                  <a:txBody>
                    <a:bodyPr/>
                    <a:lstStyle/>
                    <a:p>
                      <a:pPr algn="ctr"/>
                      <a:r>
                        <a:rPr lang="en-US" dirty="0" smtClean="0"/>
                        <a:t>23%</a:t>
                      </a:r>
                      <a:endParaRPr lang="en-US" dirty="0"/>
                    </a:p>
                  </a:txBody>
                  <a:tcPr anchor="ctr">
                    <a:solidFill>
                      <a:srgbClr val="FFFF00"/>
                    </a:solidFill>
                  </a:tcPr>
                </a:tc>
                <a:tc>
                  <a:txBody>
                    <a:bodyPr/>
                    <a:lstStyle/>
                    <a:p>
                      <a:pPr algn="ctr"/>
                      <a:r>
                        <a:rPr lang="en-US" dirty="0" smtClean="0"/>
                        <a:t>45%</a:t>
                      </a:r>
                      <a:endParaRPr lang="en-US" dirty="0"/>
                    </a:p>
                  </a:txBody>
                  <a:tcPr anchor="ctr">
                    <a:solidFill>
                      <a:schemeClr val="bg1">
                        <a:lumMod val="60000"/>
                        <a:lumOff val="40000"/>
                      </a:schemeClr>
                    </a:solidFill>
                  </a:tcPr>
                </a:tc>
              </a:tr>
            </a:tbl>
          </a:graphicData>
        </a:graphic>
      </p:graphicFrame>
    </p:spTree>
    <p:extLst>
      <p:ext uri="{BB962C8B-B14F-4D97-AF65-F5344CB8AC3E}">
        <p14:creationId xmlns:p14="http://schemas.microsoft.com/office/powerpoint/2010/main" val="42459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7772400" cy="609600"/>
          </a:xfrm>
        </p:spPr>
        <p:txBody>
          <a:bodyPr/>
          <a:lstStyle/>
          <a:p>
            <a:r>
              <a:rPr lang="en-US" sz="4400" dirty="0" smtClean="0"/>
              <a:t>Third Grade Conclusions</a:t>
            </a:r>
            <a:endParaRPr lang="en-US" sz="4400" dirty="0"/>
          </a:p>
        </p:txBody>
      </p:sp>
      <p:sp>
        <p:nvSpPr>
          <p:cNvPr id="5" name="Subtitle 4"/>
          <p:cNvSpPr>
            <a:spLocks noGrp="1"/>
          </p:cNvSpPr>
          <p:nvPr>
            <p:ph type="subTitle" idx="1"/>
          </p:nvPr>
        </p:nvSpPr>
        <p:spPr>
          <a:xfrm>
            <a:off x="228600" y="1371600"/>
            <a:ext cx="8534400" cy="4724400"/>
          </a:xfrm>
        </p:spPr>
        <p:txBody>
          <a:bodyPr/>
          <a:lstStyle/>
          <a:p>
            <a:pPr marL="457200" indent="-457200" algn="l">
              <a:buFont typeface="Arial" pitchFamily="34" charset="0"/>
              <a:buChar char="•"/>
            </a:pPr>
            <a:r>
              <a:rPr lang="en-US" sz="2800" dirty="0" smtClean="0">
                <a:solidFill>
                  <a:schemeClr val="bg1"/>
                </a:solidFill>
              </a:rPr>
              <a:t>Overall results were about </a:t>
            </a:r>
            <a:r>
              <a:rPr lang="en-US" sz="2800" dirty="0" smtClean="0">
                <a:solidFill>
                  <a:schemeClr val="bg1"/>
                </a:solidFill>
              </a:rPr>
              <a:t>typical for students completing one Fast </a:t>
            </a:r>
            <a:r>
              <a:rPr lang="en-US" sz="2800" dirty="0" err="1" smtClean="0">
                <a:solidFill>
                  <a:schemeClr val="bg1"/>
                </a:solidFill>
              </a:rPr>
              <a:t>ForWord</a:t>
            </a:r>
            <a:r>
              <a:rPr lang="en-US" sz="2800" dirty="0" smtClean="0">
                <a:solidFill>
                  <a:schemeClr val="bg1"/>
                </a:solidFill>
              </a:rPr>
              <a:t> product</a:t>
            </a:r>
            <a:endParaRPr lang="en-US" sz="2800" dirty="0" smtClean="0">
              <a:solidFill>
                <a:schemeClr val="bg1"/>
              </a:solidFill>
            </a:endParaRPr>
          </a:p>
          <a:p>
            <a:pPr marL="457200" indent="-457200" algn="l">
              <a:buFont typeface="Arial" pitchFamily="34" charset="0"/>
              <a:buChar char="•"/>
            </a:pPr>
            <a:r>
              <a:rPr lang="en-US" sz="2800" dirty="0" smtClean="0">
                <a:solidFill>
                  <a:schemeClr val="bg1"/>
                </a:solidFill>
              </a:rPr>
              <a:t>The first product </a:t>
            </a:r>
            <a:r>
              <a:rPr lang="en-US" sz="2800" dirty="0" smtClean="0">
                <a:solidFill>
                  <a:schemeClr val="bg1"/>
                </a:solidFill>
              </a:rPr>
              <a:t>was most successful among least proficient students, low income students and students with IEPs </a:t>
            </a:r>
          </a:p>
          <a:p>
            <a:pPr marL="457200" indent="-457200" algn="l">
              <a:buFont typeface="Arial" pitchFamily="34" charset="0"/>
              <a:buChar char="•"/>
            </a:pPr>
            <a:r>
              <a:rPr lang="en-US" sz="2800" dirty="0" smtClean="0">
                <a:solidFill>
                  <a:schemeClr val="bg1"/>
                </a:solidFill>
              </a:rPr>
              <a:t>Starting with first product </a:t>
            </a:r>
            <a:r>
              <a:rPr lang="en-US" sz="2800" dirty="0" smtClean="0">
                <a:solidFill>
                  <a:schemeClr val="bg1"/>
                </a:solidFill>
              </a:rPr>
              <a:t>for </a:t>
            </a:r>
            <a:r>
              <a:rPr lang="en-US" sz="2800" dirty="0" smtClean="0">
                <a:solidFill>
                  <a:schemeClr val="bg1"/>
                </a:solidFill>
              </a:rPr>
              <a:t>all students </a:t>
            </a:r>
            <a:r>
              <a:rPr lang="en-US" sz="2800" dirty="0" smtClean="0">
                <a:solidFill>
                  <a:schemeClr val="bg1"/>
                </a:solidFill>
              </a:rPr>
              <a:t>may not be the most effective approach</a:t>
            </a:r>
            <a:endParaRPr lang="en-US" sz="2800" dirty="0" smtClean="0">
              <a:solidFill>
                <a:schemeClr val="bg1"/>
              </a:solidFill>
            </a:endParaRPr>
          </a:p>
        </p:txBody>
      </p:sp>
    </p:spTree>
    <p:extLst>
      <p:ext uri="{BB962C8B-B14F-4D97-AF65-F5344CB8AC3E}">
        <p14:creationId xmlns:p14="http://schemas.microsoft.com/office/powerpoint/2010/main" val="3998926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0"/>
            <a:ext cx="7772400" cy="609600"/>
          </a:xfrm>
        </p:spPr>
        <p:txBody>
          <a:bodyPr/>
          <a:lstStyle/>
          <a:p>
            <a:r>
              <a:rPr lang="en-US" sz="4400" dirty="0" smtClean="0"/>
              <a:t>Second Grade Implementation</a:t>
            </a:r>
            <a:endParaRPr lang="en-US" sz="4400" dirty="0"/>
          </a:p>
        </p:txBody>
      </p:sp>
      <p:sp>
        <p:nvSpPr>
          <p:cNvPr id="5" name="Subtitle 4"/>
          <p:cNvSpPr>
            <a:spLocks noGrp="1"/>
          </p:cNvSpPr>
          <p:nvPr>
            <p:ph type="subTitle" idx="1"/>
          </p:nvPr>
        </p:nvSpPr>
        <p:spPr>
          <a:xfrm>
            <a:off x="228600" y="1371600"/>
            <a:ext cx="8534400" cy="4724400"/>
          </a:xfrm>
        </p:spPr>
        <p:txBody>
          <a:bodyPr/>
          <a:lstStyle/>
          <a:p>
            <a:pPr marL="457200" indent="-457200" algn="l">
              <a:buFont typeface="Arial" pitchFamily="34" charset="0"/>
              <a:buChar char="•"/>
            </a:pPr>
            <a:r>
              <a:rPr lang="en-US" sz="2800" dirty="0">
                <a:solidFill>
                  <a:schemeClr val="bg1"/>
                </a:solidFill>
              </a:rPr>
              <a:t>Used </a:t>
            </a:r>
            <a:r>
              <a:rPr lang="en-US" sz="2800" dirty="0" smtClean="0">
                <a:solidFill>
                  <a:schemeClr val="bg1"/>
                </a:solidFill>
              </a:rPr>
              <a:t>auto-placement</a:t>
            </a:r>
          </a:p>
          <a:p>
            <a:pPr algn="l"/>
            <a:endParaRPr lang="en-US" sz="2800" dirty="0">
              <a:solidFill>
                <a:schemeClr val="bg1"/>
              </a:solidFill>
            </a:endParaRPr>
          </a:p>
          <a:p>
            <a:pPr marL="457200" indent="-457200" algn="l">
              <a:buFont typeface="Arial" pitchFamily="34" charset="0"/>
              <a:buChar char="•"/>
            </a:pPr>
            <a:r>
              <a:rPr lang="en-US" sz="2800" dirty="0">
                <a:solidFill>
                  <a:schemeClr val="bg1"/>
                </a:solidFill>
              </a:rPr>
              <a:t>Students continuing to end of school </a:t>
            </a:r>
            <a:r>
              <a:rPr lang="en-US" sz="2800" dirty="0" smtClean="0">
                <a:solidFill>
                  <a:schemeClr val="bg1"/>
                </a:solidFill>
              </a:rPr>
              <a:t>year</a:t>
            </a:r>
          </a:p>
          <a:p>
            <a:pPr marL="457200" indent="-457200" algn="l">
              <a:buFont typeface="Arial" pitchFamily="34" charset="0"/>
              <a:buChar char="•"/>
            </a:pPr>
            <a:endParaRPr lang="en-US" sz="2800" dirty="0">
              <a:solidFill>
                <a:schemeClr val="bg1"/>
              </a:solidFill>
            </a:endParaRPr>
          </a:p>
          <a:p>
            <a:pPr marL="457200" indent="-457200" algn="l">
              <a:buFont typeface="Arial" pitchFamily="34" charset="0"/>
              <a:buChar char="•"/>
            </a:pPr>
            <a:r>
              <a:rPr lang="en-US" sz="2800" dirty="0" smtClean="0">
                <a:solidFill>
                  <a:schemeClr val="bg1"/>
                </a:solidFill>
              </a:rPr>
              <a:t>Committee w</a:t>
            </a:r>
            <a:r>
              <a:rPr lang="en-US" sz="2800" dirty="0" smtClean="0">
                <a:solidFill>
                  <a:schemeClr val="bg1"/>
                </a:solidFill>
              </a:rPr>
              <a:t>ill evaluate results at </a:t>
            </a:r>
            <a:r>
              <a:rPr lang="en-US" sz="2800" dirty="0">
                <a:solidFill>
                  <a:schemeClr val="bg1"/>
                </a:solidFill>
              </a:rPr>
              <a:t>end of year to determine implementation for </a:t>
            </a:r>
            <a:r>
              <a:rPr lang="en-US" sz="2800" dirty="0" smtClean="0">
                <a:solidFill>
                  <a:schemeClr val="bg1"/>
                </a:solidFill>
              </a:rPr>
              <a:t>2013-2014</a:t>
            </a:r>
            <a:r>
              <a:rPr lang="en-US" sz="2800" dirty="0" smtClean="0"/>
              <a:t>year</a:t>
            </a:r>
            <a:endParaRPr lang="en-US" sz="2800" dirty="0"/>
          </a:p>
          <a:p>
            <a:endParaRPr lang="en-US" sz="2800" dirty="0"/>
          </a:p>
        </p:txBody>
      </p:sp>
    </p:spTree>
    <p:extLst>
      <p:ext uri="{BB962C8B-B14F-4D97-AF65-F5344CB8AC3E}">
        <p14:creationId xmlns:p14="http://schemas.microsoft.com/office/powerpoint/2010/main" val="4224756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0"/>
            <a:ext cx="7772400" cy="533399"/>
          </a:xfrm>
        </p:spPr>
        <p:txBody>
          <a:bodyPr/>
          <a:lstStyle/>
          <a:p>
            <a:r>
              <a:rPr lang="en-US" dirty="0" smtClean="0"/>
              <a:t>Distribution of Second Grade </a:t>
            </a:r>
            <a:r>
              <a:rPr lang="en-US" dirty="0" smtClean="0"/>
              <a:t>Placement</a:t>
            </a:r>
            <a:endParaRPr lang="en-US" dirty="0"/>
          </a:p>
        </p:txBody>
      </p:sp>
      <p:graphicFrame>
        <p:nvGraphicFramePr>
          <p:cNvPr id="4" name="Chart 3"/>
          <p:cNvGraphicFramePr/>
          <p:nvPr>
            <p:extLst>
              <p:ext uri="{D42A27DB-BD31-4B8C-83A1-F6EECF244321}">
                <p14:modId xmlns:p14="http://schemas.microsoft.com/office/powerpoint/2010/main" val="2513529805"/>
              </p:ext>
            </p:extLst>
          </p:nvPr>
        </p:nvGraphicFramePr>
        <p:xfrm>
          <a:off x="762000" y="1397000"/>
          <a:ext cx="7543800" cy="3937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6966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62200"/>
            <a:ext cx="7772400" cy="533399"/>
          </a:xfrm>
        </p:spPr>
        <p:txBody>
          <a:bodyPr/>
          <a:lstStyle/>
          <a:p>
            <a:r>
              <a:rPr lang="en-US" dirty="0" smtClean="0"/>
              <a:t>Questions?</a:t>
            </a:r>
            <a:endParaRPr lang="en-US" dirty="0"/>
          </a:p>
        </p:txBody>
      </p:sp>
    </p:spTree>
    <p:extLst>
      <p:ext uri="{BB962C8B-B14F-4D97-AF65-F5344CB8AC3E}">
        <p14:creationId xmlns:p14="http://schemas.microsoft.com/office/powerpoint/2010/main" val="221045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7772400" cy="609600"/>
          </a:xfrm>
        </p:spPr>
        <p:txBody>
          <a:bodyPr/>
          <a:lstStyle/>
          <a:p>
            <a:r>
              <a:rPr lang="en-US" sz="4400" dirty="0" smtClean="0"/>
              <a:t>Implementation History</a:t>
            </a:r>
            <a:endParaRPr lang="en-US" sz="4400" dirty="0"/>
          </a:p>
        </p:txBody>
      </p:sp>
      <p:sp>
        <p:nvSpPr>
          <p:cNvPr id="5" name="Subtitle 4"/>
          <p:cNvSpPr>
            <a:spLocks noGrp="1"/>
          </p:cNvSpPr>
          <p:nvPr>
            <p:ph type="subTitle" idx="1"/>
          </p:nvPr>
        </p:nvSpPr>
        <p:spPr>
          <a:xfrm>
            <a:off x="228600" y="1371600"/>
            <a:ext cx="8534400" cy="4267200"/>
          </a:xfrm>
        </p:spPr>
        <p:txBody>
          <a:bodyPr/>
          <a:lstStyle/>
          <a:p>
            <a:pPr marL="457200" indent="-457200" algn="l">
              <a:buFont typeface="Arial" pitchFamily="34" charset="0"/>
              <a:buChar char="•"/>
            </a:pPr>
            <a:r>
              <a:rPr lang="en-US" sz="2800" dirty="0" smtClean="0">
                <a:solidFill>
                  <a:schemeClr val="bg1"/>
                </a:solidFill>
              </a:rPr>
              <a:t>Initial pilot: Summer 2011</a:t>
            </a:r>
          </a:p>
          <a:p>
            <a:pPr marL="914400" lvl="1" indent="-457200" algn="l">
              <a:buFont typeface="Arial" pitchFamily="34" charset="0"/>
              <a:buChar char="•"/>
            </a:pPr>
            <a:r>
              <a:rPr lang="en-US" sz="2400" dirty="0" smtClean="0">
                <a:solidFill>
                  <a:schemeClr val="bg1"/>
                </a:solidFill>
              </a:rPr>
              <a:t>86 students in grades 1-8</a:t>
            </a:r>
          </a:p>
          <a:p>
            <a:pPr marL="457200" indent="-457200" algn="l">
              <a:buFont typeface="Arial" pitchFamily="34" charset="0"/>
              <a:buChar char="•"/>
            </a:pPr>
            <a:r>
              <a:rPr lang="en-US" sz="2800" dirty="0" smtClean="0">
                <a:solidFill>
                  <a:schemeClr val="bg1"/>
                </a:solidFill>
              </a:rPr>
              <a:t>Board approves purchase: January 2012</a:t>
            </a:r>
          </a:p>
          <a:p>
            <a:pPr marL="457200" indent="-457200" algn="l">
              <a:buFont typeface="Arial" pitchFamily="34" charset="0"/>
              <a:buChar char="•"/>
            </a:pPr>
            <a:r>
              <a:rPr lang="en-US" sz="2800" dirty="0" smtClean="0">
                <a:solidFill>
                  <a:schemeClr val="bg1"/>
                </a:solidFill>
              </a:rPr>
              <a:t>Implementation pilot: Spring 2012</a:t>
            </a:r>
          </a:p>
          <a:p>
            <a:pPr marL="914400" lvl="1" indent="-457200" algn="l">
              <a:buFont typeface="Arial" pitchFamily="34" charset="0"/>
              <a:buChar char="•"/>
            </a:pPr>
            <a:r>
              <a:rPr lang="en-US" sz="2400" dirty="0" smtClean="0">
                <a:solidFill>
                  <a:schemeClr val="bg1"/>
                </a:solidFill>
              </a:rPr>
              <a:t>4 elementary </a:t>
            </a:r>
            <a:r>
              <a:rPr lang="en-US" sz="2400" dirty="0" smtClean="0">
                <a:solidFill>
                  <a:schemeClr val="bg1"/>
                </a:solidFill>
              </a:rPr>
              <a:t>schools/both </a:t>
            </a:r>
            <a:r>
              <a:rPr lang="en-US" sz="2400" dirty="0" smtClean="0">
                <a:solidFill>
                  <a:schemeClr val="bg1"/>
                </a:solidFill>
              </a:rPr>
              <a:t>middle schools</a:t>
            </a:r>
          </a:p>
          <a:p>
            <a:pPr marL="914400" lvl="1" indent="-457200" algn="l">
              <a:buFont typeface="Arial" pitchFamily="34" charset="0"/>
              <a:buChar char="•"/>
            </a:pPr>
            <a:r>
              <a:rPr lang="en-US" sz="2400" dirty="0" smtClean="0">
                <a:solidFill>
                  <a:schemeClr val="bg1"/>
                </a:solidFill>
              </a:rPr>
              <a:t>2 basic implementation models</a:t>
            </a:r>
          </a:p>
          <a:p>
            <a:pPr marL="457200" indent="-457200" algn="l">
              <a:buFont typeface="Arial" pitchFamily="34" charset="0"/>
              <a:buChar char="•"/>
            </a:pPr>
            <a:r>
              <a:rPr lang="en-US" sz="2800" dirty="0" smtClean="0">
                <a:solidFill>
                  <a:schemeClr val="bg1"/>
                </a:solidFill>
              </a:rPr>
              <a:t>Implementation plan presented: June 2012</a:t>
            </a:r>
          </a:p>
          <a:p>
            <a:pPr marL="457200" indent="-457200" algn="l">
              <a:buFont typeface="Arial" pitchFamily="34" charset="0"/>
              <a:buChar char="•"/>
            </a:pPr>
            <a:r>
              <a:rPr lang="en-US" sz="2800" dirty="0" smtClean="0">
                <a:solidFill>
                  <a:schemeClr val="bg1"/>
                </a:solidFill>
              </a:rPr>
              <a:t>All-district third grade implementation: Sept.-Dec. 2012</a:t>
            </a:r>
          </a:p>
          <a:p>
            <a:pPr algn="l"/>
            <a:endParaRPr lang="en-US" sz="2800" dirty="0">
              <a:solidFill>
                <a:schemeClr val="bg1"/>
              </a:solidFill>
            </a:endParaRPr>
          </a:p>
        </p:txBody>
      </p:sp>
    </p:spTree>
    <p:extLst>
      <p:ext uri="{BB962C8B-B14F-4D97-AF65-F5344CB8AC3E}">
        <p14:creationId xmlns:p14="http://schemas.microsoft.com/office/powerpoint/2010/main" val="356519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7772400" cy="609600"/>
          </a:xfrm>
        </p:spPr>
        <p:txBody>
          <a:bodyPr/>
          <a:lstStyle/>
          <a:p>
            <a:r>
              <a:rPr lang="en-US" sz="4400" dirty="0" smtClean="0"/>
              <a:t>Third Grade Implementation</a:t>
            </a:r>
            <a:endParaRPr lang="en-US" sz="4400" dirty="0"/>
          </a:p>
        </p:txBody>
      </p:sp>
      <p:sp>
        <p:nvSpPr>
          <p:cNvPr id="5" name="Subtitle 4"/>
          <p:cNvSpPr>
            <a:spLocks noGrp="1"/>
          </p:cNvSpPr>
          <p:nvPr>
            <p:ph type="subTitle" idx="1"/>
          </p:nvPr>
        </p:nvSpPr>
        <p:spPr>
          <a:xfrm>
            <a:off x="228600" y="1371600"/>
            <a:ext cx="8534400" cy="4724400"/>
          </a:xfrm>
        </p:spPr>
        <p:txBody>
          <a:bodyPr/>
          <a:lstStyle/>
          <a:p>
            <a:pPr marL="457200" indent="-457200" algn="l">
              <a:buFont typeface="Arial" pitchFamily="34" charset="0"/>
              <a:buChar char="•"/>
            </a:pPr>
            <a:r>
              <a:rPr lang="en-US" sz="2800" dirty="0" smtClean="0">
                <a:solidFill>
                  <a:schemeClr val="bg1"/>
                </a:solidFill>
              </a:rPr>
              <a:t>Began toward end of September (after MAP testing)</a:t>
            </a:r>
          </a:p>
          <a:p>
            <a:pPr marL="457200" indent="-457200" algn="l">
              <a:buFont typeface="Arial" pitchFamily="34" charset="0"/>
              <a:buChar char="•"/>
            </a:pPr>
            <a:r>
              <a:rPr lang="en-US" sz="2800" dirty="0" smtClean="0">
                <a:solidFill>
                  <a:schemeClr val="bg1"/>
                </a:solidFill>
              </a:rPr>
              <a:t>30-minute, 5-day protocol</a:t>
            </a:r>
          </a:p>
          <a:p>
            <a:pPr marL="457200" indent="-457200" algn="l">
              <a:buFont typeface="Arial" pitchFamily="34" charset="0"/>
              <a:buChar char="•"/>
            </a:pPr>
            <a:r>
              <a:rPr lang="en-US" sz="2800" dirty="0" smtClean="0">
                <a:solidFill>
                  <a:schemeClr val="bg1"/>
                </a:solidFill>
              </a:rPr>
              <a:t>Initial Reading Progress Indicator (RPI) assessment</a:t>
            </a:r>
          </a:p>
          <a:p>
            <a:pPr marL="457200" indent="-457200" algn="l">
              <a:buFont typeface="Arial" pitchFamily="34" charset="0"/>
              <a:buChar char="•"/>
            </a:pPr>
            <a:r>
              <a:rPr lang="en-US" sz="2800" dirty="0" smtClean="0">
                <a:solidFill>
                  <a:schemeClr val="bg1"/>
                </a:solidFill>
              </a:rPr>
              <a:t>Worked to complete first two products:</a:t>
            </a:r>
          </a:p>
          <a:p>
            <a:pPr marL="914400" lvl="1" indent="-457200" algn="l">
              <a:buFont typeface="Arial" pitchFamily="34" charset="0"/>
              <a:buChar char="•"/>
            </a:pPr>
            <a:r>
              <a:rPr lang="en-US" sz="2400" dirty="0" smtClean="0">
                <a:solidFill>
                  <a:schemeClr val="bg1"/>
                </a:solidFill>
              </a:rPr>
              <a:t>Language V2</a:t>
            </a:r>
          </a:p>
          <a:p>
            <a:pPr marL="914400" lvl="1" indent="-457200" algn="l">
              <a:buFont typeface="Arial" pitchFamily="34" charset="0"/>
              <a:buChar char="•"/>
            </a:pPr>
            <a:r>
              <a:rPr lang="en-US" sz="2400" dirty="0" smtClean="0">
                <a:solidFill>
                  <a:schemeClr val="bg1"/>
                </a:solidFill>
              </a:rPr>
              <a:t>Language to Reading</a:t>
            </a:r>
          </a:p>
          <a:p>
            <a:pPr marL="457200" indent="-457200" algn="l">
              <a:buFont typeface="Arial" pitchFamily="34" charset="0"/>
              <a:buChar char="•"/>
            </a:pPr>
            <a:r>
              <a:rPr lang="en-US" sz="2800" dirty="0" smtClean="0">
                <a:solidFill>
                  <a:schemeClr val="bg1"/>
                </a:solidFill>
              </a:rPr>
              <a:t>Students unable to finish by </a:t>
            </a:r>
            <a:r>
              <a:rPr lang="en-US" sz="2800" dirty="0" smtClean="0">
                <a:solidFill>
                  <a:schemeClr val="bg1"/>
                </a:solidFill>
              </a:rPr>
              <a:t>winter recess </a:t>
            </a:r>
            <a:r>
              <a:rPr lang="en-US" sz="2800" dirty="0" smtClean="0">
                <a:solidFill>
                  <a:schemeClr val="bg1"/>
                </a:solidFill>
              </a:rPr>
              <a:t>continued through January</a:t>
            </a:r>
            <a:endParaRPr lang="en-US" sz="2800" dirty="0">
              <a:solidFill>
                <a:schemeClr val="bg1"/>
              </a:solidFill>
            </a:endParaRPr>
          </a:p>
        </p:txBody>
      </p:sp>
    </p:spTree>
    <p:extLst>
      <p:ext uri="{BB962C8B-B14F-4D97-AF65-F5344CB8AC3E}">
        <p14:creationId xmlns:p14="http://schemas.microsoft.com/office/powerpoint/2010/main" val="406765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7772400" cy="609600"/>
          </a:xfrm>
        </p:spPr>
        <p:txBody>
          <a:bodyPr/>
          <a:lstStyle/>
          <a:p>
            <a:r>
              <a:rPr lang="en-US" sz="4400" dirty="0" smtClean="0"/>
              <a:t>Third Grade Overview</a:t>
            </a:r>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val="2137167796"/>
              </p:ext>
            </p:extLst>
          </p:nvPr>
        </p:nvGraphicFramePr>
        <p:xfrm>
          <a:off x="1447800" y="1828800"/>
          <a:ext cx="6019800" cy="3259668"/>
        </p:xfrm>
        <a:graphic>
          <a:graphicData uri="http://schemas.openxmlformats.org/drawingml/2006/table">
            <a:tbl>
              <a:tblPr firstRow="1" bandRow="1">
                <a:tableStyleId>{F5AB1C69-6EDB-4FF4-983F-18BD219EF322}</a:tableStyleId>
              </a:tblPr>
              <a:tblGrid>
                <a:gridCol w="2819400"/>
                <a:gridCol w="1828800"/>
                <a:gridCol w="1371600"/>
              </a:tblGrid>
              <a:tr h="431800">
                <a:tc>
                  <a:txBody>
                    <a:bodyPr/>
                    <a:lstStyle/>
                    <a:p>
                      <a:r>
                        <a:rPr lang="en-US" dirty="0" smtClean="0"/>
                        <a:t>Student group</a:t>
                      </a:r>
                      <a:endParaRPr lang="en-US" dirty="0"/>
                    </a:p>
                  </a:txBody>
                  <a:tcPr/>
                </a:tc>
                <a:tc>
                  <a:txBody>
                    <a:bodyPr/>
                    <a:lstStyle/>
                    <a:p>
                      <a:r>
                        <a:rPr lang="en-US" dirty="0" smtClean="0"/>
                        <a:t>No. of students</a:t>
                      </a:r>
                      <a:endParaRPr lang="en-US" dirty="0"/>
                    </a:p>
                  </a:txBody>
                  <a:tcPr/>
                </a:tc>
                <a:tc>
                  <a:txBody>
                    <a:bodyPr/>
                    <a:lstStyle/>
                    <a:p>
                      <a:r>
                        <a:rPr lang="en-US" dirty="0" smtClean="0"/>
                        <a:t>Percent</a:t>
                      </a:r>
                      <a:endParaRPr lang="en-US" dirty="0"/>
                    </a:p>
                  </a:txBody>
                  <a:tcPr/>
                </a:tc>
              </a:tr>
              <a:tr h="706967">
                <a:tc>
                  <a:txBody>
                    <a:bodyPr/>
                    <a:lstStyle/>
                    <a:p>
                      <a:r>
                        <a:rPr lang="en-US" dirty="0" smtClean="0"/>
                        <a:t>All enrolled third graders</a:t>
                      </a:r>
                      <a:endParaRPr lang="en-US" dirty="0"/>
                    </a:p>
                  </a:txBody>
                  <a:tcPr/>
                </a:tc>
                <a:tc>
                  <a:txBody>
                    <a:bodyPr/>
                    <a:lstStyle/>
                    <a:p>
                      <a:pPr algn="ctr"/>
                      <a:r>
                        <a:rPr lang="en-US" dirty="0" smtClean="0"/>
                        <a:t>666</a:t>
                      </a:r>
                      <a:endParaRPr lang="en-US" dirty="0"/>
                    </a:p>
                  </a:txBody>
                  <a:tcPr/>
                </a:tc>
                <a:tc>
                  <a:txBody>
                    <a:bodyPr/>
                    <a:lstStyle/>
                    <a:p>
                      <a:pPr algn="ctr"/>
                      <a:r>
                        <a:rPr lang="en-US" dirty="0" smtClean="0"/>
                        <a:t>100%</a:t>
                      </a:r>
                      <a:endParaRPr lang="en-US" dirty="0"/>
                    </a:p>
                  </a:txBody>
                  <a:tcPr/>
                </a:tc>
              </a:tr>
              <a:tr h="706967">
                <a:tc>
                  <a:txBody>
                    <a:bodyPr/>
                    <a:lstStyle/>
                    <a:p>
                      <a:r>
                        <a:rPr lang="en-US" dirty="0" smtClean="0"/>
                        <a:t>Students who opted out</a:t>
                      </a:r>
                      <a:endParaRPr lang="en-US" dirty="0"/>
                    </a:p>
                  </a:txBody>
                  <a:tcPr/>
                </a:tc>
                <a:tc>
                  <a:txBody>
                    <a:bodyPr/>
                    <a:lstStyle/>
                    <a:p>
                      <a:pPr algn="ctr"/>
                      <a:r>
                        <a:rPr lang="en-US" dirty="0" smtClean="0"/>
                        <a:t>18</a:t>
                      </a:r>
                      <a:endParaRPr lang="en-US" dirty="0"/>
                    </a:p>
                  </a:txBody>
                  <a:tcPr/>
                </a:tc>
                <a:tc>
                  <a:txBody>
                    <a:bodyPr/>
                    <a:lstStyle/>
                    <a:p>
                      <a:pPr algn="ctr"/>
                      <a:r>
                        <a:rPr lang="en-US" dirty="0" smtClean="0"/>
                        <a:t>3%</a:t>
                      </a:r>
                      <a:endParaRPr lang="en-US" dirty="0"/>
                    </a:p>
                  </a:txBody>
                  <a:tcPr/>
                </a:tc>
              </a:tr>
              <a:tr h="706967">
                <a:tc>
                  <a:txBody>
                    <a:bodyPr/>
                    <a:lstStyle/>
                    <a:p>
                      <a:r>
                        <a:rPr lang="en-US" dirty="0" smtClean="0"/>
                        <a:t>Students without a </a:t>
                      </a:r>
                      <a:r>
                        <a:rPr lang="en-US" dirty="0" smtClean="0"/>
                        <a:t>second RPI</a:t>
                      </a:r>
                      <a:endParaRPr lang="en-US" dirty="0"/>
                    </a:p>
                  </a:txBody>
                  <a:tcPr/>
                </a:tc>
                <a:tc>
                  <a:txBody>
                    <a:bodyPr/>
                    <a:lstStyle/>
                    <a:p>
                      <a:pPr algn="ctr"/>
                      <a:r>
                        <a:rPr lang="en-US" dirty="0" smtClean="0"/>
                        <a:t>74</a:t>
                      </a:r>
                      <a:endParaRPr lang="en-US" dirty="0"/>
                    </a:p>
                  </a:txBody>
                  <a:tcPr/>
                </a:tc>
                <a:tc>
                  <a:txBody>
                    <a:bodyPr/>
                    <a:lstStyle/>
                    <a:p>
                      <a:pPr algn="ctr"/>
                      <a:r>
                        <a:rPr lang="en-US" dirty="0" smtClean="0"/>
                        <a:t>11%</a:t>
                      </a:r>
                      <a:endParaRPr lang="en-US" dirty="0"/>
                    </a:p>
                  </a:txBody>
                  <a:tcPr/>
                </a:tc>
              </a:tr>
              <a:tr h="706967">
                <a:tc>
                  <a:txBody>
                    <a:bodyPr/>
                    <a:lstStyle/>
                    <a:p>
                      <a:r>
                        <a:rPr lang="en-US" dirty="0" smtClean="0"/>
                        <a:t>Students on whom results are based</a:t>
                      </a:r>
                      <a:endParaRPr lang="en-US" dirty="0"/>
                    </a:p>
                  </a:txBody>
                  <a:tcPr/>
                </a:tc>
                <a:tc>
                  <a:txBody>
                    <a:bodyPr/>
                    <a:lstStyle/>
                    <a:p>
                      <a:pPr algn="ctr"/>
                      <a:r>
                        <a:rPr lang="en-US" dirty="0" smtClean="0"/>
                        <a:t>574</a:t>
                      </a:r>
                      <a:endParaRPr lang="en-US" dirty="0"/>
                    </a:p>
                  </a:txBody>
                  <a:tcPr/>
                </a:tc>
                <a:tc>
                  <a:txBody>
                    <a:bodyPr/>
                    <a:lstStyle/>
                    <a:p>
                      <a:pPr algn="ctr"/>
                      <a:r>
                        <a:rPr lang="en-US" dirty="0" smtClean="0"/>
                        <a:t>86%</a:t>
                      </a:r>
                      <a:endParaRPr lang="en-US" dirty="0"/>
                    </a:p>
                  </a:txBody>
                  <a:tcPr/>
                </a:tc>
              </a:tr>
            </a:tbl>
          </a:graphicData>
        </a:graphic>
      </p:graphicFrame>
    </p:spTree>
    <p:extLst>
      <p:ext uri="{BB962C8B-B14F-4D97-AF65-F5344CB8AC3E}">
        <p14:creationId xmlns:p14="http://schemas.microsoft.com/office/powerpoint/2010/main" val="1293256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7772400" cy="609600"/>
          </a:xfrm>
        </p:spPr>
        <p:txBody>
          <a:bodyPr/>
          <a:lstStyle/>
          <a:p>
            <a:r>
              <a:rPr lang="en-US" sz="4000" dirty="0" smtClean="0"/>
              <a:t>Students Without a </a:t>
            </a:r>
            <a:r>
              <a:rPr lang="en-US" sz="4000" dirty="0" smtClean="0"/>
              <a:t>Second </a:t>
            </a:r>
            <a:r>
              <a:rPr lang="en-US" sz="4000" dirty="0" smtClean="0"/>
              <a:t>RPI</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690501008"/>
              </p:ext>
            </p:extLst>
          </p:nvPr>
        </p:nvGraphicFramePr>
        <p:xfrm>
          <a:off x="1447800" y="1302172"/>
          <a:ext cx="6019800" cy="4412828"/>
        </p:xfrm>
        <a:graphic>
          <a:graphicData uri="http://schemas.openxmlformats.org/drawingml/2006/table">
            <a:tbl>
              <a:tblPr firstRow="1" bandRow="1">
                <a:tableStyleId>{F5AB1C69-6EDB-4FF4-983F-18BD219EF322}</a:tableStyleId>
              </a:tblPr>
              <a:tblGrid>
                <a:gridCol w="2819400"/>
                <a:gridCol w="1828800"/>
                <a:gridCol w="1371600"/>
              </a:tblGrid>
              <a:tr h="431800">
                <a:tc>
                  <a:txBody>
                    <a:bodyPr/>
                    <a:lstStyle/>
                    <a:p>
                      <a:r>
                        <a:rPr lang="en-US" dirty="0" smtClean="0"/>
                        <a:t>Student group</a:t>
                      </a:r>
                      <a:endParaRPr lang="en-US" dirty="0"/>
                    </a:p>
                  </a:txBody>
                  <a:tcPr/>
                </a:tc>
                <a:tc>
                  <a:txBody>
                    <a:bodyPr/>
                    <a:lstStyle/>
                    <a:p>
                      <a:r>
                        <a:rPr lang="en-US" dirty="0" smtClean="0"/>
                        <a:t>No. of students</a:t>
                      </a:r>
                      <a:endParaRPr lang="en-US" dirty="0"/>
                    </a:p>
                  </a:txBody>
                  <a:tcPr/>
                </a:tc>
                <a:tc>
                  <a:txBody>
                    <a:bodyPr/>
                    <a:lstStyle/>
                    <a:p>
                      <a:r>
                        <a:rPr lang="en-US" dirty="0" smtClean="0"/>
                        <a:t>Percent</a:t>
                      </a:r>
                      <a:endParaRPr lang="en-US" dirty="0"/>
                    </a:p>
                  </a:txBody>
                  <a:tcPr/>
                </a:tc>
              </a:tr>
              <a:tr h="330200">
                <a:tc>
                  <a:txBody>
                    <a:bodyPr/>
                    <a:lstStyle/>
                    <a:p>
                      <a:r>
                        <a:rPr lang="en-US" dirty="0" smtClean="0"/>
                        <a:t>Total</a:t>
                      </a:r>
                      <a:endParaRPr lang="en-US" dirty="0"/>
                    </a:p>
                  </a:txBody>
                  <a:tcPr/>
                </a:tc>
                <a:tc>
                  <a:txBody>
                    <a:bodyPr/>
                    <a:lstStyle/>
                    <a:p>
                      <a:pPr algn="ctr"/>
                      <a:r>
                        <a:rPr lang="en-US" dirty="0" smtClean="0"/>
                        <a:t>74</a:t>
                      </a:r>
                      <a:endParaRPr lang="en-US" dirty="0"/>
                    </a:p>
                  </a:txBody>
                  <a:tcPr/>
                </a:tc>
                <a:tc>
                  <a:txBody>
                    <a:bodyPr/>
                    <a:lstStyle/>
                    <a:p>
                      <a:pPr algn="ctr"/>
                      <a:r>
                        <a:rPr lang="en-US" dirty="0" smtClean="0"/>
                        <a:t>100%</a:t>
                      </a:r>
                      <a:endParaRPr lang="en-US" dirty="0"/>
                    </a:p>
                  </a:txBody>
                  <a:tcPr/>
                </a:tc>
              </a:tr>
              <a:tr h="421640">
                <a:tc>
                  <a:txBody>
                    <a:bodyPr/>
                    <a:lstStyle/>
                    <a:p>
                      <a:r>
                        <a:rPr lang="en-US" dirty="0" smtClean="0"/>
                        <a:t>Parents </a:t>
                      </a:r>
                      <a:r>
                        <a:rPr lang="en-US" smtClean="0"/>
                        <a:t>requested removal</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r h="706967">
                <a:tc>
                  <a:txBody>
                    <a:bodyPr/>
                    <a:lstStyle/>
                    <a:p>
                      <a:r>
                        <a:rPr lang="en-US" dirty="0" smtClean="0"/>
                        <a:t>Worked too fast to trigger a second RPI</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r>
              <a:tr h="706967">
                <a:tc>
                  <a:txBody>
                    <a:bodyPr/>
                    <a:lstStyle/>
                    <a:p>
                      <a:r>
                        <a:rPr lang="en-US" dirty="0" smtClean="0"/>
                        <a:t>Product was deemed inappropriate</a:t>
                      </a:r>
                      <a:endParaRPr lang="en-US" dirty="0"/>
                    </a:p>
                  </a:txBody>
                  <a:tcPr/>
                </a:tc>
                <a:tc>
                  <a:txBody>
                    <a:bodyPr/>
                    <a:lstStyle/>
                    <a:p>
                      <a:pPr algn="ctr"/>
                      <a:r>
                        <a:rPr lang="en-US" dirty="0" smtClean="0"/>
                        <a:t>28</a:t>
                      </a:r>
                      <a:endParaRPr lang="en-US" dirty="0"/>
                    </a:p>
                  </a:txBody>
                  <a:tcPr/>
                </a:tc>
                <a:tc>
                  <a:txBody>
                    <a:bodyPr/>
                    <a:lstStyle/>
                    <a:p>
                      <a:pPr algn="ctr"/>
                      <a:r>
                        <a:rPr lang="en-US" dirty="0" smtClean="0"/>
                        <a:t>38%</a:t>
                      </a:r>
                      <a:endParaRPr lang="en-US" dirty="0"/>
                    </a:p>
                  </a:txBody>
                  <a:tcPr/>
                </a:tc>
              </a:tr>
              <a:tr h="706967">
                <a:tc>
                  <a:txBody>
                    <a:bodyPr/>
                    <a:lstStyle/>
                    <a:p>
                      <a:r>
                        <a:rPr lang="en-US" dirty="0" smtClean="0"/>
                        <a:t>Still working when analysis began</a:t>
                      </a:r>
                      <a:endParaRPr lang="en-US" dirty="0"/>
                    </a:p>
                  </a:txBody>
                  <a:tcPr/>
                </a:tc>
                <a:tc>
                  <a:txBody>
                    <a:bodyPr/>
                    <a:lstStyle/>
                    <a:p>
                      <a:pPr algn="ctr"/>
                      <a:r>
                        <a:rPr lang="en-US" dirty="0" smtClean="0"/>
                        <a:t>22</a:t>
                      </a:r>
                      <a:endParaRPr lang="en-US" dirty="0"/>
                    </a:p>
                  </a:txBody>
                  <a:tcPr/>
                </a:tc>
                <a:tc>
                  <a:txBody>
                    <a:bodyPr/>
                    <a:lstStyle/>
                    <a:p>
                      <a:pPr algn="ctr"/>
                      <a:r>
                        <a:rPr lang="en-US" dirty="0" smtClean="0"/>
                        <a:t>30%</a:t>
                      </a:r>
                      <a:endParaRPr lang="en-US" dirty="0"/>
                    </a:p>
                  </a:txBody>
                  <a:tcPr/>
                </a:tc>
              </a:tr>
              <a:tr h="336972">
                <a:tc>
                  <a:txBody>
                    <a:bodyPr/>
                    <a:lstStyle/>
                    <a:p>
                      <a:r>
                        <a:rPr lang="en-US" dirty="0" smtClean="0"/>
                        <a:t>Unknown reason</a:t>
                      </a:r>
                      <a:endParaRPr lang="en-US" dirty="0"/>
                    </a:p>
                  </a:txBody>
                  <a:tcPr/>
                </a:tc>
                <a:tc>
                  <a:txBody>
                    <a:bodyPr/>
                    <a:lstStyle/>
                    <a:p>
                      <a:pPr algn="ctr"/>
                      <a:r>
                        <a:rPr lang="en-US" dirty="0" smtClean="0"/>
                        <a:t>17</a:t>
                      </a:r>
                      <a:endParaRPr lang="en-US" dirty="0"/>
                    </a:p>
                  </a:txBody>
                  <a:tcPr/>
                </a:tc>
                <a:tc>
                  <a:txBody>
                    <a:bodyPr/>
                    <a:lstStyle/>
                    <a:p>
                      <a:pPr algn="ctr"/>
                      <a:r>
                        <a:rPr lang="en-US" dirty="0" smtClean="0"/>
                        <a:t>23%</a:t>
                      </a:r>
                      <a:endParaRPr lang="en-US" dirty="0"/>
                    </a:p>
                  </a:txBody>
                  <a:tcPr/>
                </a:tc>
              </a:tr>
              <a:tr h="706967">
                <a:tc>
                  <a:txBody>
                    <a:bodyPr/>
                    <a:lstStyle/>
                    <a:p>
                      <a:r>
                        <a:rPr lang="en-US" dirty="0" smtClean="0"/>
                        <a:t>Transferred out before completing</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bl>
          </a:graphicData>
        </a:graphic>
      </p:graphicFrame>
    </p:spTree>
    <p:extLst>
      <p:ext uri="{BB962C8B-B14F-4D97-AF65-F5344CB8AC3E}">
        <p14:creationId xmlns:p14="http://schemas.microsoft.com/office/powerpoint/2010/main" val="2565212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7772400" cy="609600"/>
          </a:xfrm>
        </p:spPr>
        <p:txBody>
          <a:bodyPr/>
          <a:lstStyle/>
          <a:p>
            <a:r>
              <a:rPr lang="en-US" sz="4400" dirty="0" smtClean="0"/>
              <a:t>Student Outcomes</a:t>
            </a:r>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val="3344336630"/>
              </p:ext>
            </p:extLst>
          </p:nvPr>
        </p:nvGraphicFramePr>
        <p:xfrm>
          <a:off x="1447800" y="1295401"/>
          <a:ext cx="5943600" cy="4273887"/>
        </p:xfrm>
        <a:graphic>
          <a:graphicData uri="http://schemas.openxmlformats.org/drawingml/2006/table">
            <a:tbl>
              <a:tblPr firstRow="1" bandRow="1">
                <a:tableStyleId>{F5AB1C69-6EDB-4FF4-983F-18BD219EF322}</a:tableStyleId>
              </a:tblPr>
              <a:tblGrid>
                <a:gridCol w="2783711"/>
                <a:gridCol w="1805651"/>
                <a:gridCol w="1354238"/>
              </a:tblGrid>
              <a:tr h="600610">
                <a:tc>
                  <a:txBody>
                    <a:bodyPr/>
                    <a:lstStyle/>
                    <a:p>
                      <a:pPr algn="l"/>
                      <a:r>
                        <a:rPr lang="en-US" dirty="0" smtClean="0"/>
                        <a:t>SCHOOL</a:t>
                      </a:r>
                      <a:endParaRPr lang="en-US" dirty="0"/>
                    </a:p>
                  </a:txBody>
                  <a:tcPr/>
                </a:tc>
                <a:tc>
                  <a:txBody>
                    <a:bodyPr/>
                    <a:lstStyle/>
                    <a:p>
                      <a:pPr algn="ctr"/>
                      <a:r>
                        <a:rPr lang="en-US" dirty="0" smtClean="0"/>
                        <a:t>Posted gains</a:t>
                      </a:r>
                      <a:endParaRPr lang="en-US" dirty="0"/>
                    </a:p>
                  </a:txBody>
                  <a:tcPr/>
                </a:tc>
                <a:tc>
                  <a:txBody>
                    <a:bodyPr/>
                    <a:lstStyle/>
                    <a:p>
                      <a:pPr algn="ctr"/>
                      <a:r>
                        <a:rPr lang="en-US" dirty="0" smtClean="0"/>
                        <a:t>Did not post gains</a:t>
                      </a:r>
                      <a:endParaRPr lang="en-US" dirty="0"/>
                    </a:p>
                  </a:txBody>
                  <a:tcPr/>
                </a:tc>
              </a:tr>
              <a:tr h="366627">
                <a:tc>
                  <a:txBody>
                    <a:bodyPr/>
                    <a:lstStyle/>
                    <a:p>
                      <a:pPr algn="l"/>
                      <a:r>
                        <a:rPr lang="en-US" dirty="0" err="1" smtClean="0"/>
                        <a:t>Beye</a:t>
                      </a:r>
                      <a:endParaRPr lang="en-US" dirty="0"/>
                    </a:p>
                  </a:txBody>
                  <a:tcPr/>
                </a:tc>
                <a:tc>
                  <a:txBody>
                    <a:bodyPr/>
                    <a:lstStyle/>
                    <a:p>
                      <a:pPr algn="ctr" fontAlgn="b"/>
                      <a:r>
                        <a:rPr lang="en-US" sz="1800" b="0" i="0" u="none" strike="noStrike" dirty="0">
                          <a:effectLst/>
                          <a:latin typeface="+mj-lt"/>
                        </a:rPr>
                        <a:t>61.9%</a:t>
                      </a:r>
                    </a:p>
                  </a:txBody>
                  <a:tcPr marL="9525" marR="9525" marT="9525" marB="0" anchor="b"/>
                </a:tc>
                <a:tc>
                  <a:txBody>
                    <a:bodyPr/>
                    <a:lstStyle/>
                    <a:p>
                      <a:pPr algn="ctr" fontAlgn="b"/>
                      <a:r>
                        <a:rPr lang="en-US" sz="1800" b="0" i="0" u="none" strike="noStrike" dirty="0">
                          <a:effectLst/>
                          <a:latin typeface="+mj-lt"/>
                        </a:rPr>
                        <a:t>38.1%</a:t>
                      </a:r>
                    </a:p>
                  </a:txBody>
                  <a:tcPr marL="9525" marR="9525" marT="9525" marB="0" anchor="b"/>
                </a:tc>
              </a:tr>
              <a:tr h="343206">
                <a:tc>
                  <a:txBody>
                    <a:bodyPr/>
                    <a:lstStyle/>
                    <a:p>
                      <a:pPr algn="l"/>
                      <a:r>
                        <a:rPr lang="en-US" dirty="0" smtClean="0"/>
                        <a:t>Hatch</a:t>
                      </a:r>
                      <a:endParaRPr lang="en-US" dirty="0"/>
                    </a:p>
                  </a:txBody>
                  <a:tcPr/>
                </a:tc>
                <a:tc>
                  <a:txBody>
                    <a:bodyPr/>
                    <a:lstStyle/>
                    <a:p>
                      <a:pPr algn="ctr" fontAlgn="b"/>
                      <a:r>
                        <a:rPr lang="en-US" sz="1800" b="0" i="0" u="none" strike="noStrike" dirty="0">
                          <a:effectLst/>
                          <a:latin typeface="+mj-lt"/>
                        </a:rPr>
                        <a:t>57.7%</a:t>
                      </a:r>
                    </a:p>
                  </a:txBody>
                  <a:tcPr marL="9525" marR="9525" marT="9525" marB="0" anchor="b"/>
                </a:tc>
                <a:tc>
                  <a:txBody>
                    <a:bodyPr/>
                    <a:lstStyle/>
                    <a:p>
                      <a:pPr algn="ctr" fontAlgn="b"/>
                      <a:r>
                        <a:rPr lang="en-US" sz="1800" b="0" i="0" u="none" strike="noStrike">
                          <a:effectLst/>
                          <a:latin typeface="+mj-lt"/>
                        </a:rPr>
                        <a:t>42.3%</a:t>
                      </a:r>
                    </a:p>
                  </a:txBody>
                  <a:tcPr marL="9525" marR="9525" marT="9525" marB="0" anchor="b"/>
                </a:tc>
              </a:tr>
              <a:tr h="343206">
                <a:tc>
                  <a:txBody>
                    <a:bodyPr/>
                    <a:lstStyle/>
                    <a:p>
                      <a:pPr algn="l"/>
                      <a:r>
                        <a:rPr lang="en-US" dirty="0" smtClean="0"/>
                        <a:t>Holmes</a:t>
                      </a:r>
                      <a:endParaRPr lang="en-US" dirty="0"/>
                    </a:p>
                  </a:txBody>
                  <a:tcPr/>
                </a:tc>
                <a:tc>
                  <a:txBody>
                    <a:bodyPr/>
                    <a:lstStyle/>
                    <a:p>
                      <a:pPr algn="ctr" fontAlgn="b"/>
                      <a:r>
                        <a:rPr lang="en-US" sz="1800" b="0" i="0" u="none" strike="noStrike" dirty="0">
                          <a:effectLst/>
                          <a:latin typeface="+mj-lt"/>
                        </a:rPr>
                        <a:t>68.3%</a:t>
                      </a:r>
                    </a:p>
                  </a:txBody>
                  <a:tcPr marL="9525" marR="9525" marT="9525" marB="0" anchor="b"/>
                </a:tc>
                <a:tc>
                  <a:txBody>
                    <a:bodyPr/>
                    <a:lstStyle/>
                    <a:p>
                      <a:pPr algn="ctr" fontAlgn="b"/>
                      <a:r>
                        <a:rPr lang="en-US" sz="1800" b="0" i="0" u="none" strike="noStrike">
                          <a:effectLst/>
                          <a:latin typeface="+mj-lt"/>
                        </a:rPr>
                        <a:t>31.7%</a:t>
                      </a:r>
                    </a:p>
                  </a:txBody>
                  <a:tcPr marL="9525" marR="9525" marT="9525" marB="0" anchor="b"/>
                </a:tc>
              </a:tr>
              <a:tr h="343206">
                <a:tc>
                  <a:txBody>
                    <a:bodyPr/>
                    <a:lstStyle/>
                    <a:p>
                      <a:pPr algn="l"/>
                      <a:r>
                        <a:rPr lang="en-US" dirty="0" smtClean="0"/>
                        <a:t>Irving</a:t>
                      </a:r>
                      <a:endParaRPr lang="en-US" dirty="0"/>
                    </a:p>
                  </a:txBody>
                  <a:tcPr/>
                </a:tc>
                <a:tc>
                  <a:txBody>
                    <a:bodyPr/>
                    <a:lstStyle/>
                    <a:p>
                      <a:pPr algn="ctr" fontAlgn="b"/>
                      <a:r>
                        <a:rPr lang="en-US" sz="1800" b="0" i="0" u="none" strike="noStrike" dirty="0">
                          <a:effectLst/>
                          <a:latin typeface="+mj-lt"/>
                        </a:rPr>
                        <a:t>59.7%</a:t>
                      </a:r>
                    </a:p>
                  </a:txBody>
                  <a:tcPr marL="9525" marR="9525" marT="9525" marB="0" anchor="b"/>
                </a:tc>
                <a:tc>
                  <a:txBody>
                    <a:bodyPr/>
                    <a:lstStyle/>
                    <a:p>
                      <a:pPr algn="ctr" fontAlgn="b"/>
                      <a:r>
                        <a:rPr lang="en-US" sz="1800" b="0" i="0" u="none" strike="noStrike">
                          <a:effectLst/>
                          <a:latin typeface="+mj-lt"/>
                        </a:rPr>
                        <a:t>40.3%</a:t>
                      </a:r>
                    </a:p>
                  </a:txBody>
                  <a:tcPr marL="9525" marR="9525" marT="9525" marB="0" anchor="b"/>
                </a:tc>
              </a:tr>
              <a:tr h="359235">
                <a:tc>
                  <a:txBody>
                    <a:bodyPr/>
                    <a:lstStyle/>
                    <a:p>
                      <a:pPr algn="l"/>
                      <a:r>
                        <a:rPr lang="en-US" dirty="0" smtClean="0"/>
                        <a:t>Lincoln</a:t>
                      </a:r>
                      <a:endParaRPr lang="en-US" dirty="0"/>
                    </a:p>
                  </a:txBody>
                  <a:tcPr/>
                </a:tc>
                <a:tc>
                  <a:txBody>
                    <a:bodyPr/>
                    <a:lstStyle/>
                    <a:p>
                      <a:pPr algn="ctr" fontAlgn="b"/>
                      <a:r>
                        <a:rPr lang="en-US" sz="1800" b="0" i="0" u="none" strike="noStrike" dirty="0">
                          <a:effectLst/>
                          <a:latin typeface="+mj-lt"/>
                        </a:rPr>
                        <a:t>65.7%</a:t>
                      </a:r>
                    </a:p>
                  </a:txBody>
                  <a:tcPr marL="9525" marR="9525" marT="9525" marB="0" anchor="b"/>
                </a:tc>
                <a:tc>
                  <a:txBody>
                    <a:bodyPr/>
                    <a:lstStyle/>
                    <a:p>
                      <a:pPr algn="ctr" fontAlgn="b"/>
                      <a:r>
                        <a:rPr lang="en-US" sz="1800" b="0" i="0" u="none" strike="noStrike">
                          <a:effectLst/>
                          <a:latin typeface="+mj-lt"/>
                        </a:rPr>
                        <a:t>34.3%</a:t>
                      </a:r>
                    </a:p>
                  </a:txBody>
                  <a:tcPr marL="9525" marR="9525" marT="9525" marB="0" anchor="b"/>
                </a:tc>
              </a:tr>
              <a:tr h="399150">
                <a:tc>
                  <a:txBody>
                    <a:bodyPr/>
                    <a:lstStyle/>
                    <a:p>
                      <a:pPr algn="l"/>
                      <a:r>
                        <a:rPr lang="en-US" dirty="0" smtClean="0"/>
                        <a:t>Longfellow</a:t>
                      </a:r>
                      <a:endParaRPr lang="en-US" dirty="0"/>
                    </a:p>
                  </a:txBody>
                  <a:tcPr/>
                </a:tc>
                <a:tc>
                  <a:txBody>
                    <a:bodyPr/>
                    <a:lstStyle/>
                    <a:p>
                      <a:pPr algn="ctr" fontAlgn="b"/>
                      <a:r>
                        <a:rPr lang="en-US" sz="1800" b="0" i="0" u="none" strike="noStrike" dirty="0">
                          <a:effectLst/>
                          <a:latin typeface="+mj-lt"/>
                        </a:rPr>
                        <a:t>82.2%</a:t>
                      </a:r>
                    </a:p>
                  </a:txBody>
                  <a:tcPr marL="9525" marR="9525" marT="9525" marB="0" anchor="b"/>
                </a:tc>
                <a:tc>
                  <a:txBody>
                    <a:bodyPr/>
                    <a:lstStyle/>
                    <a:p>
                      <a:pPr algn="ctr" fontAlgn="b"/>
                      <a:r>
                        <a:rPr lang="en-US" sz="1800" b="0" i="0" u="none" strike="noStrike" dirty="0">
                          <a:effectLst/>
                          <a:latin typeface="+mj-lt"/>
                        </a:rPr>
                        <a:t>17.8%</a:t>
                      </a:r>
                    </a:p>
                  </a:txBody>
                  <a:tcPr marL="9525" marR="9525" marT="9525" marB="0" anchor="b"/>
                </a:tc>
              </a:tr>
              <a:tr h="399150">
                <a:tc>
                  <a:txBody>
                    <a:bodyPr/>
                    <a:lstStyle/>
                    <a:p>
                      <a:pPr algn="l"/>
                      <a:r>
                        <a:rPr lang="en-US" dirty="0" smtClean="0"/>
                        <a:t>Mann</a:t>
                      </a:r>
                      <a:endParaRPr lang="en-US" dirty="0"/>
                    </a:p>
                  </a:txBody>
                  <a:tcPr/>
                </a:tc>
                <a:tc>
                  <a:txBody>
                    <a:bodyPr/>
                    <a:lstStyle/>
                    <a:p>
                      <a:pPr algn="ctr" fontAlgn="b"/>
                      <a:r>
                        <a:rPr lang="en-US" sz="1800" b="0" i="0" u="none" strike="noStrike" dirty="0">
                          <a:effectLst/>
                          <a:latin typeface="+mj-lt"/>
                        </a:rPr>
                        <a:t>62.9%</a:t>
                      </a:r>
                    </a:p>
                  </a:txBody>
                  <a:tcPr marL="9525" marR="9525" marT="9525" marB="0" anchor="b"/>
                </a:tc>
                <a:tc>
                  <a:txBody>
                    <a:bodyPr/>
                    <a:lstStyle/>
                    <a:p>
                      <a:pPr algn="ctr" fontAlgn="b"/>
                      <a:r>
                        <a:rPr lang="en-US" sz="1800" b="0" i="0" u="none" strike="noStrike" dirty="0">
                          <a:effectLst/>
                          <a:latin typeface="+mj-lt"/>
                        </a:rPr>
                        <a:t>37.1%</a:t>
                      </a:r>
                    </a:p>
                  </a:txBody>
                  <a:tcPr marL="9525" marR="9525" marT="9525" marB="0" anchor="b"/>
                </a:tc>
              </a:tr>
              <a:tr h="343206">
                <a:tc>
                  <a:txBody>
                    <a:bodyPr/>
                    <a:lstStyle/>
                    <a:p>
                      <a:pPr algn="l"/>
                      <a:r>
                        <a:rPr lang="en-US" dirty="0" smtClean="0"/>
                        <a:t>Whittier</a:t>
                      </a:r>
                      <a:endParaRPr lang="en-US" dirty="0"/>
                    </a:p>
                  </a:txBody>
                  <a:tcPr/>
                </a:tc>
                <a:tc>
                  <a:txBody>
                    <a:bodyPr/>
                    <a:lstStyle/>
                    <a:p>
                      <a:pPr algn="ctr" fontAlgn="b"/>
                      <a:r>
                        <a:rPr lang="en-US" sz="1800" b="0" i="0" u="none" strike="noStrike" dirty="0">
                          <a:effectLst/>
                          <a:latin typeface="+mj-lt"/>
                        </a:rPr>
                        <a:t>78.1%</a:t>
                      </a:r>
                    </a:p>
                  </a:txBody>
                  <a:tcPr marL="9525" marR="9525" marT="9525" marB="0" anchor="b"/>
                </a:tc>
                <a:tc>
                  <a:txBody>
                    <a:bodyPr/>
                    <a:lstStyle/>
                    <a:p>
                      <a:pPr algn="ctr" fontAlgn="b"/>
                      <a:r>
                        <a:rPr lang="en-US" sz="1800" b="0" i="0" u="none" strike="noStrike" dirty="0">
                          <a:effectLst/>
                          <a:latin typeface="+mj-lt"/>
                        </a:rPr>
                        <a:t>21.9%</a:t>
                      </a:r>
                    </a:p>
                  </a:txBody>
                  <a:tcPr marL="9525" marR="9525" marT="9525" marB="0" anchor="b"/>
                </a:tc>
              </a:tr>
              <a:tr h="617204">
                <a:tc>
                  <a:txBody>
                    <a:bodyPr/>
                    <a:lstStyle/>
                    <a:p>
                      <a:pPr algn="l"/>
                      <a:endParaRPr lang="en-US" dirty="0" smtClean="0"/>
                    </a:p>
                    <a:p>
                      <a:pPr algn="l"/>
                      <a:r>
                        <a:rPr lang="en-US" dirty="0" smtClean="0"/>
                        <a:t>DISTRICT</a:t>
                      </a:r>
                      <a:endParaRPr lang="en-US" dirty="0"/>
                    </a:p>
                  </a:txBody>
                  <a:tcPr/>
                </a:tc>
                <a:tc>
                  <a:txBody>
                    <a:bodyPr/>
                    <a:lstStyle/>
                    <a:p>
                      <a:pPr algn="ctr" fontAlgn="b"/>
                      <a:r>
                        <a:rPr lang="en-US" sz="1800" b="0" i="0" u="none" strike="noStrike" dirty="0">
                          <a:effectLst/>
                          <a:latin typeface="+mj-lt"/>
                        </a:rPr>
                        <a:t>67.2%</a:t>
                      </a:r>
                    </a:p>
                  </a:txBody>
                  <a:tcPr marL="9525" marR="9525" marT="9525" marB="0" anchor="b"/>
                </a:tc>
                <a:tc>
                  <a:txBody>
                    <a:bodyPr/>
                    <a:lstStyle/>
                    <a:p>
                      <a:pPr algn="ctr" fontAlgn="b"/>
                      <a:r>
                        <a:rPr lang="en-US" sz="1800" b="0" i="0" u="none" strike="noStrike" dirty="0">
                          <a:effectLst/>
                          <a:latin typeface="+mj-lt"/>
                        </a:rPr>
                        <a:t>32.8%</a:t>
                      </a:r>
                    </a:p>
                  </a:txBody>
                  <a:tcPr marL="9525" marR="9525" marT="9525" marB="0" anchor="b"/>
                </a:tc>
              </a:tr>
            </a:tbl>
          </a:graphicData>
        </a:graphic>
      </p:graphicFrame>
    </p:spTree>
    <p:extLst>
      <p:ext uri="{BB962C8B-B14F-4D97-AF65-F5344CB8AC3E}">
        <p14:creationId xmlns:p14="http://schemas.microsoft.com/office/powerpoint/2010/main" val="2025322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7772400" cy="609600"/>
          </a:xfrm>
        </p:spPr>
        <p:txBody>
          <a:bodyPr/>
          <a:lstStyle/>
          <a:p>
            <a:r>
              <a:rPr lang="en-US" sz="4400" dirty="0" smtClean="0"/>
              <a:t>Outcome by School</a:t>
            </a:r>
            <a:endParaRPr lang="en-US" sz="4400" dirty="0"/>
          </a:p>
        </p:txBody>
      </p:sp>
      <p:graphicFrame>
        <p:nvGraphicFramePr>
          <p:cNvPr id="5" name="Content Placeholder 3"/>
          <p:cNvGraphicFramePr>
            <a:graphicFrameLocks/>
          </p:cNvGraphicFramePr>
          <p:nvPr>
            <p:extLst>
              <p:ext uri="{D42A27DB-BD31-4B8C-83A1-F6EECF244321}">
                <p14:modId xmlns:p14="http://schemas.microsoft.com/office/powerpoint/2010/main" val="935606831"/>
              </p:ext>
            </p:extLst>
          </p:nvPr>
        </p:nvGraphicFramePr>
        <p:xfrm>
          <a:off x="457200" y="1524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7185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001000" cy="609600"/>
          </a:xfrm>
        </p:spPr>
        <p:txBody>
          <a:bodyPr/>
          <a:lstStyle/>
          <a:p>
            <a:r>
              <a:rPr lang="en-US" sz="3200" dirty="0" smtClean="0"/>
              <a:t>Outcome by Fall MAP Percentile Grouping</a:t>
            </a:r>
            <a:endParaRPr lang="en-US" sz="3200" dirty="0"/>
          </a:p>
        </p:txBody>
      </p:sp>
      <p:graphicFrame>
        <p:nvGraphicFramePr>
          <p:cNvPr id="4" name="Content Placeholder 6"/>
          <p:cNvGraphicFramePr>
            <a:graphicFrameLocks/>
          </p:cNvGraphicFramePr>
          <p:nvPr>
            <p:extLst>
              <p:ext uri="{D42A27DB-BD31-4B8C-83A1-F6EECF244321}">
                <p14:modId xmlns:p14="http://schemas.microsoft.com/office/powerpoint/2010/main" val="1994692943"/>
              </p:ext>
            </p:extLst>
          </p:nvPr>
        </p:nvGraphicFramePr>
        <p:xfrm>
          <a:off x="228600" y="2133600"/>
          <a:ext cx="2895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3147443737"/>
              </p:ext>
            </p:extLst>
          </p:nvPr>
        </p:nvGraphicFramePr>
        <p:xfrm>
          <a:off x="3122612" y="2133600"/>
          <a:ext cx="2670175" cy="28205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809673087"/>
              </p:ext>
            </p:extLst>
          </p:nvPr>
        </p:nvGraphicFramePr>
        <p:xfrm>
          <a:off x="5867400" y="2133600"/>
          <a:ext cx="3124200" cy="2819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3436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001000" cy="990600"/>
          </a:xfrm>
        </p:spPr>
        <p:txBody>
          <a:bodyPr/>
          <a:lstStyle/>
          <a:p>
            <a:r>
              <a:rPr lang="en-US" sz="3200" dirty="0" smtClean="0"/>
              <a:t>Outcome by Fall DIBELS Instructional Recommendation</a:t>
            </a:r>
            <a:endParaRPr lang="en-US" sz="3200" dirty="0"/>
          </a:p>
        </p:txBody>
      </p:sp>
      <p:graphicFrame>
        <p:nvGraphicFramePr>
          <p:cNvPr id="8" name="Chart 7"/>
          <p:cNvGraphicFramePr/>
          <p:nvPr>
            <p:extLst>
              <p:ext uri="{D42A27DB-BD31-4B8C-83A1-F6EECF244321}">
                <p14:modId xmlns:p14="http://schemas.microsoft.com/office/powerpoint/2010/main" val="661603723"/>
              </p:ext>
            </p:extLst>
          </p:nvPr>
        </p:nvGraphicFramePr>
        <p:xfrm>
          <a:off x="152400" y="2438400"/>
          <a:ext cx="2895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402426517"/>
              </p:ext>
            </p:extLst>
          </p:nvPr>
        </p:nvGraphicFramePr>
        <p:xfrm>
          <a:off x="3048000" y="2438400"/>
          <a:ext cx="3200400" cy="2819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3167097461"/>
              </p:ext>
            </p:extLst>
          </p:nvPr>
        </p:nvGraphicFramePr>
        <p:xfrm>
          <a:off x="6248400" y="2438400"/>
          <a:ext cx="2667000" cy="2819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5807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_Template">
  <a:themeElements>
    <a:clrScheme name="Custom 1">
      <a:dk1>
        <a:srgbClr val="2C582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992</TotalTime>
  <Words>781</Words>
  <Application>Microsoft Office PowerPoint</Application>
  <PresentationFormat>On-screen Show (4:3)</PresentationFormat>
  <Paragraphs>147</Paragraphs>
  <Slides>17</Slides>
  <Notes>9</Notes>
  <HiddenSlides>2</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PowerPoint_Template</vt:lpstr>
      <vt:lpstr>PowerPoint Presentation</vt:lpstr>
      <vt:lpstr>Implementation History</vt:lpstr>
      <vt:lpstr>Third Grade Implementation</vt:lpstr>
      <vt:lpstr>Third Grade Overview</vt:lpstr>
      <vt:lpstr>Students Without a Second RPI</vt:lpstr>
      <vt:lpstr>Student Outcomes</vt:lpstr>
      <vt:lpstr>Outcome by School</vt:lpstr>
      <vt:lpstr>Outcome by Fall MAP Percentile Grouping</vt:lpstr>
      <vt:lpstr>Outcome by Fall DIBELS Instructional Recommendation</vt:lpstr>
      <vt:lpstr>Outcome by IEP Status</vt:lpstr>
      <vt:lpstr>Outcome by Lunch Status</vt:lpstr>
      <vt:lpstr>Outcome by Ethnicity</vt:lpstr>
      <vt:lpstr>Progress Compared to MAP</vt:lpstr>
      <vt:lpstr>Third Grade Conclusions</vt:lpstr>
      <vt:lpstr>Second Grade Implementation</vt:lpstr>
      <vt:lpstr>Distribution of Second Grade Placement</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ForWord Implementation Report</dc:title>
  <dc:creator>hhutchinson</dc:creator>
  <cp:lastModifiedBy>hhutchinson</cp:lastModifiedBy>
  <cp:revision>55</cp:revision>
  <cp:lastPrinted>2013-01-25T14:00:23Z</cp:lastPrinted>
  <dcterms:created xsi:type="dcterms:W3CDTF">2013-01-24T20:12:51Z</dcterms:created>
  <dcterms:modified xsi:type="dcterms:W3CDTF">2013-03-14T15:32:33Z</dcterms:modified>
</cp:coreProperties>
</file>