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18" r:id="rId1"/>
  </p:sldMasterIdLst>
  <p:notesMasterIdLst>
    <p:notesMasterId r:id="rId32"/>
  </p:notesMasterIdLst>
  <p:sldIdLst>
    <p:sldId id="256" r:id="rId2"/>
    <p:sldId id="347" r:id="rId3"/>
    <p:sldId id="263" r:id="rId4"/>
    <p:sldId id="339" r:id="rId5"/>
    <p:sldId id="329" r:id="rId6"/>
    <p:sldId id="262" r:id="rId7"/>
    <p:sldId id="321" r:id="rId8"/>
    <p:sldId id="323" r:id="rId9"/>
    <p:sldId id="324" r:id="rId10"/>
    <p:sldId id="340" r:id="rId11"/>
    <p:sldId id="348" r:id="rId12"/>
    <p:sldId id="273" r:id="rId13"/>
    <p:sldId id="274" r:id="rId14"/>
    <p:sldId id="341" r:id="rId15"/>
    <p:sldId id="260" r:id="rId16"/>
    <p:sldId id="344" r:id="rId17"/>
    <p:sldId id="345" r:id="rId18"/>
    <p:sldId id="349" r:id="rId19"/>
    <p:sldId id="350" r:id="rId20"/>
    <p:sldId id="351" r:id="rId21"/>
    <p:sldId id="346" r:id="rId22"/>
    <p:sldId id="352" r:id="rId23"/>
    <p:sldId id="354" r:id="rId24"/>
    <p:sldId id="353" r:id="rId25"/>
    <p:sldId id="356" r:id="rId26"/>
    <p:sldId id="357" r:id="rId27"/>
    <p:sldId id="359" r:id="rId28"/>
    <p:sldId id="337" r:id="rId29"/>
    <p:sldId id="360" r:id="rId30"/>
    <p:sldId id="3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14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92"/>
    <p:restoredTop sz="94704"/>
  </p:normalViewPr>
  <p:slideViewPr>
    <p:cSldViewPr snapToGrid="0" snapToObjects="1">
      <p:cViewPr varScale="1">
        <p:scale>
          <a:sx n="65" d="100"/>
          <a:sy n="65" d="100"/>
        </p:scale>
        <p:origin x="8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Macro-Enabled_Worksheet4.xlsm"/><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E07-F24F-B060-D3096B3EE1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EE07-F24F-B060-D3096B3EE1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EE07-F24F-B060-D3096B3EE1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EE07-F24F-B060-D3096B3EE1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EE07-F24F-B060-D3096B3EE178}"/>
              </c:ext>
            </c:extLst>
          </c:dPt>
          <c:dLbls>
            <c:dLbl>
              <c:idx val="0"/>
              <c:layout>
                <c:manualLayout>
                  <c:x val="-3.3200285316163695E-3"/>
                  <c:y val="-3.784982201537865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E07-F24F-B060-D3096B3EE178}"/>
                </c:ext>
              </c:extLst>
            </c:dLbl>
            <c:dLbl>
              <c:idx val="1"/>
              <c:layout>
                <c:manualLayout>
                  <c:x val="5.5079823963261765E-3"/>
                  <c:y val="1.466704011411857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EE07-F24F-B060-D3096B3EE178}"/>
                </c:ext>
              </c:extLst>
            </c:dLbl>
            <c:dLbl>
              <c:idx val="2"/>
              <c:layout>
                <c:manualLayout>
                  <c:x val="8.7048961114522694E-3"/>
                  <c:y val="-1.5849804645729726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EE07-F24F-B060-D3096B3EE178}"/>
                </c:ext>
              </c:extLst>
            </c:dLbl>
            <c:dLbl>
              <c:idx val="3"/>
              <c:layout>
                <c:manualLayout>
                  <c:x val="2.6407449551522685E-2"/>
                  <c:y val="-1.034036912675175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E07-F24F-B060-D3096B3EE178}"/>
                </c:ext>
              </c:extLst>
            </c:dLbl>
            <c:dLbl>
              <c:idx val="4"/>
              <c:layout>
                <c:manualLayout>
                  <c:x val="1.7050141853473113E-2"/>
                  <c:y val="1.80956459718154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E07-F24F-B060-D3096B3EE178}"/>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Property Taxes</c:v>
                </c:pt>
                <c:pt idx="1">
                  <c:v>Other Local</c:v>
                </c:pt>
                <c:pt idx="2">
                  <c:v>General State-Aid</c:v>
                </c:pt>
                <c:pt idx="3">
                  <c:v>Other State Funding</c:v>
                </c:pt>
                <c:pt idx="4">
                  <c:v>Federal Funding</c:v>
                </c:pt>
              </c:strCache>
            </c:strRef>
          </c:cat>
          <c:val>
            <c:numRef>
              <c:f>Sheet1!$B$2:$B$6</c:f>
              <c:numCache>
                <c:formatCode>General</c:formatCode>
                <c:ptCount val="5"/>
                <c:pt idx="0">
                  <c:v>62436633</c:v>
                </c:pt>
                <c:pt idx="1">
                  <c:v>8142325</c:v>
                </c:pt>
                <c:pt idx="2">
                  <c:v>9100235</c:v>
                </c:pt>
                <c:pt idx="3">
                  <c:v>6322143</c:v>
                </c:pt>
                <c:pt idx="4">
                  <c:v>3073711</c:v>
                </c:pt>
              </c:numCache>
            </c:numRef>
          </c:val>
          <c:extLst>
            <c:ext xmlns:c16="http://schemas.microsoft.com/office/drawing/2014/chart" uri="{C3380CC4-5D6E-409C-BE32-E72D297353CC}">
              <c16:uniqueId val="{00000000-EE07-F24F-B060-D3096B3EE178}"/>
            </c:ext>
          </c:extLst>
        </c:ser>
        <c:dLbls>
          <c:showLegendKey val="0"/>
          <c:showVal val="0"/>
          <c:showCatName val="0"/>
          <c:showSerName val="0"/>
          <c:showPercent val="1"/>
          <c:showBubbleSize val="0"/>
          <c:showLeaderLines val="1"/>
        </c:dLbls>
        <c:firstSliceAng val="146"/>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4D-C041-B26F-39ECAEFC72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BF4D-C041-B26F-39ECAEFC72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BF4D-C041-B26F-39ECAEFC72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BF4D-C041-B26F-39ECAEFC72E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BF4D-C041-B26F-39ECAEFC72EA}"/>
              </c:ext>
            </c:extLst>
          </c:dPt>
          <c:dLbls>
            <c:dLbl>
              <c:idx val="0"/>
              <c:layout>
                <c:manualLayout>
                  <c:x val="-5.1431667151567726E-3"/>
                  <c:y val="-4.109957476928220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F4D-C041-B26F-39ECAEFC72EA}"/>
                </c:ext>
              </c:extLst>
            </c:dLbl>
            <c:dLbl>
              <c:idx val="1"/>
              <c:layout>
                <c:manualLayout>
                  <c:x val="3.5423951436837714E-2"/>
                  <c:y val="-7.9086182769959627E-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F4D-C041-B26F-39ECAEFC72EA}"/>
                </c:ext>
              </c:extLst>
            </c:dLbl>
            <c:dLbl>
              <c:idx val="2"/>
              <c:layout>
                <c:manualLayout>
                  <c:x val="-2.3742820055919163E-2"/>
                  <c:y val="-0.1057713915368556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F4D-C041-B26F-39ECAEFC72EA}"/>
                </c:ext>
              </c:extLst>
            </c:dLbl>
            <c:dLbl>
              <c:idx val="3"/>
              <c:layout>
                <c:manualLayout>
                  <c:x val="3.4816024423578694E-2"/>
                  <c:y val="-1.169520174304426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F4D-C041-B26F-39ECAEFC72EA}"/>
                </c:ext>
              </c:extLst>
            </c:dLbl>
            <c:dLbl>
              <c:idx val="4"/>
              <c:layout>
                <c:manualLayout>
                  <c:x val="5.4729155106857018E-2"/>
                  <c:y val="-1.98418384904906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F4D-C041-B26F-39ECAEFC72EA}"/>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Property Taxes</c:v>
                </c:pt>
                <c:pt idx="1">
                  <c:v>Other Local</c:v>
                </c:pt>
                <c:pt idx="2">
                  <c:v>General State Aid</c:v>
                </c:pt>
                <c:pt idx="3">
                  <c:v>Other State</c:v>
                </c:pt>
                <c:pt idx="4">
                  <c:v>Federal</c:v>
                </c:pt>
              </c:strCache>
            </c:strRef>
          </c:cat>
          <c:val>
            <c:numRef>
              <c:f>Sheet1!$B$2:$B$6</c:f>
              <c:numCache>
                <c:formatCode>0.00%</c:formatCode>
                <c:ptCount val="5"/>
                <c:pt idx="0">
                  <c:v>0.63100000000000001</c:v>
                </c:pt>
                <c:pt idx="1">
                  <c:v>0.05</c:v>
                </c:pt>
                <c:pt idx="2">
                  <c:v>0.17599999999999999</c:v>
                </c:pt>
                <c:pt idx="3">
                  <c:v>6.8000000000000005E-2</c:v>
                </c:pt>
                <c:pt idx="4">
                  <c:v>7.4999999999999997E-2</c:v>
                </c:pt>
              </c:numCache>
            </c:numRef>
          </c:val>
          <c:extLst>
            <c:ext xmlns:c16="http://schemas.microsoft.com/office/drawing/2014/chart" uri="{C3380CC4-5D6E-409C-BE32-E72D297353CC}">
              <c16:uniqueId val="{00000000-BF4D-C041-B26F-39ECAEFC72EA}"/>
            </c:ext>
          </c:extLst>
        </c:ser>
        <c:dLbls>
          <c:showLegendKey val="0"/>
          <c:showVal val="0"/>
          <c:showCatName val="0"/>
          <c:showSerName val="0"/>
          <c:showPercent val="0"/>
          <c:showBubbleSize val="0"/>
          <c:showLeaderLines val="1"/>
        </c:dLbls>
        <c:firstSliceAng val="166"/>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chemeClr val="accent5"/>
            </a:solidFill>
            <a:ln w="12188">
              <a:solidFill>
                <a:srgbClr val="000000"/>
              </a:solidFill>
              <a:prstDash val="solid"/>
            </a:ln>
            <a:effectLst>
              <a:outerShdw dist="35921" dir="2700000" algn="br">
                <a:srgbClr val="000000"/>
              </a:outerShdw>
            </a:effectLst>
          </c:spPr>
          <c:invertIfNegative val="0"/>
          <c:dPt>
            <c:idx val="0"/>
            <c:invertIfNegative val="0"/>
            <c:bubble3D val="0"/>
            <c:spPr>
              <a:solidFill>
                <a:schemeClr val="accent5"/>
              </a:solidFill>
              <a:ln w="12188">
                <a:solidFill>
                  <a:srgbClr val="000000"/>
                </a:solidFill>
                <a:prstDash val="solid"/>
              </a:ln>
              <a:effectLst>
                <a:outerShdw dist="35921" dir="2700000" algn="br">
                  <a:srgbClr val="000000"/>
                </a:outerShdw>
              </a:effectLst>
            </c:spPr>
            <c:extLst>
              <c:ext xmlns:c16="http://schemas.microsoft.com/office/drawing/2014/chart" uri="{C3380CC4-5D6E-409C-BE32-E72D297353CC}">
                <c16:uniqueId val="{00000000-16EF-394A-B15A-FEA32690BC15}"/>
              </c:ext>
            </c:extLst>
          </c:dPt>
          <c:dPt>
            <c:idx val="1"/>
            <c:invertIfNegative val="0"/>
            <c:bubble3D val="0"/>
            <c:extLst>
              <c:ext xmlns:c16="http://schemas.microsoft.com/office/drawing/2014/chart" uri="{C3380CC4-5D6E-409C-BE32-E72D297353CC}">
                <c16:uniqueId val="{00000001-16EF-394A-B15A-FEA32690BC15}"/>
              </c:ext>
            </c:extLst>
          </c:dPt>
          <c:dPt>
            <c:idx val="2"/>
            <c:invertIfNegative val="0"/>
            <c:bubble3D val="0"/>
            <c:extLst>
              <c:ext xmlns:c16="http://schemas.microsoft.com/office/drawing/2014/chart" uri="{C3380CC4-5D6E-409C-BE32-E72D297353CC}">
                <c16:uniqueId val="{00000002-16EF-394A-B15A-FEA32690BC15}"/>
              </c:ext>
            </c:extLst>
          </c:dPt>
          <c:dPt>
            <c:idx val="3"/>
            <c:invertIfNegative val="0"/>
            <c:bubble3D val="0"/>
            <c:extLst>
              <c:ext xmlns:c16="http://schemas.microsoft.com/office/drawing/2014/chart" uri="{C3380CC4-5D6E-409C-BE32-E72D297353CC}">
                <c16:uniqueId val="{00000003-16EF-394A-B15A-FEA32690BC15}"/>
              </c:ext>
            </c:extLst>
          </c:dPt>
          <c:dPt>
            <c:idx val="4"/>
            <c:invertIfNegative val="0"/>
            <c:bubble3D val="0"/>
            <c:extLst>
              <c:ext xmlns:c16="http://schemas.microsoft.com/office/drawing/2014/chart" uri="{C3380CC4-5D6E-409C-BE32-E72D297353CC}">
                <c16:uniqueId val="{00000004-16EF-394A-B15A-FEA32690BC15}"/>
              </c:ext>
            </c:extLst>
          </c:dPt>
          <c:dPt>
            <c:idx val="5"/>
            <c:invertIfNegative val="0"/>
            <c:bubble3D val="0"/>
            <c:extLst>
              <c:ext xmlns:c16="http://schemas.microsoft.com/office/drawing/2014/chart" uri="{C3380CC4-5D6E-409C-BE32-E72D297353CC}">
                <c16:uniqueId val="{00000005-16EF-394A-B15A-FEA32690BC15}"/>
              </c:ext>
            </c:extLst>
          </c:dPt>
          <c:dPt>
            <c:idx val="21"/>
            <c:invertIfNegative val="0"/>
            <c:bubble3D val="0"/>
            <c:extLst>
              <c:ext xmlns:c16="http://schemas.microsoft.com/office/drawing/2014/chart" uri="{C3380CC4-5D6E-409C-BE32-E72D297353CC}">
                <c16:uniqueId val="{00000006-16EF-394A-B15A-FEA32690BC15}"/>
              </c:ext>
            </c:extLst>
          </c:dPt>
          <c:dPt>
            <c:idx val="22"/>
            <c:invertIfNegative val="0"/>
            <c:bubble3D val="0"/>
            <c:extLst>
              <c:ext xmlns:c16="http://schemas.microsoft.com/office/drawing/2014/chart" uri="{C3380CC4-5D6E-409C-BE32-E72D297353CC}">
                <c16:uniqueId val="{00000007-16EF-394A-B15A-FEA32690BC15}"/>
              </c:ext>
            </c:extLst>
          </c:dPt>
          <c:cat>
            <c:numRef>
              <c:f>Sheet1!$A$2:$A$28</c:f>
              <c:numCache>
                <c:formatCode>General</c:formatCode>
                <c:ptCount val="27"/>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numCache>
            </c:numRef>
          </c:cat>
          <c:val>
            <c:numRef>
              <c:f>Sheet1!$B$2:$B$28</c:f>
              <c:numCache>
                <c:formatCode>0.00%</c:formatCode>
                <c:ptCount val="27"/>
                <c:pt idx="0">
                  <c:v>2.9000000000000001E-2</c:v>
                </c:pt>
                <c:pt idx="1">
                  <c:v>2.7E-2</c:v>
                </c:pt>
                <c:pt idx="2">
                  <c:v>2.7E-2</c:v>
                </c:pt>
                <c:pt idx="3">
                  <c:v>2.5000000000000001E-2</c:v>
                </c:pt>
                <c:pt idx="4">
                  <c:v>3.5999999999999997E-2</c:v>
                </c:pt>
                <c:pt idx="5">
                  <c:v>1.4999999999999999E-2</c:v>
                </c:pt>
                <c:pt idx="6">
                  <c:v>1.6E-2</c:v>
                </c:pt>
                <c:pt idx="7">
                  <c:v>2.7E-2</c:v>
                </c:pt>
                <c:pt idx="8">
                  <c:v>3.4000000000000002E-2</c:v>
                </c:pt>
                <c:pt idx="9">
                  <c:v>1.6E-2</c:v>
                </c:pt>
                <c:pt idx="10">
                  <c:v>2.4E-2</c:v>
                </c:pt>
                <c:pt idx="11">
                  <c:v>1.9E-2</c:v>
                </c:pt>
                <c:pt idx="12">
                  <c:v>3.3000000000000002E-2</c:v>
                </c:pt>
                <c:pt idx="13">
                  <c:v>3.4000000000000002E-2</c:v>
                </c:pt>
                <c:pt idx="14">
                  <c:v>2.5000000000000001E-2</c:v>
                </c:pt>
                <c:pt idx="15">
                  <c:v>4.0800000000000003E-2</c:v>
                </c:pt>
                <c:pt idx="16">
                  <c:v>1E-3</c:v>
                </c:pt>
                <c:pt idx="17">
                  <c:v>2.7E-2</c:v>
                </c:pt>
                <c:pt idx="18">
                  <c:v>1.4999999999999999E-2</c:v>
                </c:pt>
                <c:pt idx="19">
                  <c:v>0.03</c:v>
                </c:pt>
                <c:pt idx="20">
                  <c:v>1.7000000000000001E-2</c:v>
                </c:pt>
                <c:pt idx="21">
                  <c:v>1.4999999999999999E-2</c:v>
                </c:pt>
                <c:pt idx="22">
                  <c:v>8.0000000000000002E-3</c:v>
                </c:pt>
                <c:pt idx="23">
                  <c:v>7.0000000000000001E-3</c:v>
                </c:pt>
                <c:pt idx="24">
                  <c:v>2.1000000000000001E-2</c:v>
                </c:pt>
                <c:pt idx="25">
                  <c:v>2.1000000000000001E-2</c:v>
                </c:pt>
                <c:pt idx="26">
                  <c:v>1.9E-2</c:v>
                </c:pt>
              </c:numCache>
            </c:numRef>
          </c:val>
          <c:extLst>
            <c:ext xmlns:c16="http://schemas.microsoft.com/office/drawing/2014/chart" uri="{C3380CC4-5D6E-409C-BE32-E72D297353CC}">
              <c16:uniqueId val="{00000008-16EF-394A-B15A-FEA32690BC15}"/>
            </c:ext>
          </c:extLst>
        </c:ser>
        <c:dLbls>
          <c:showLegendKey val="0"/>
          <c:showVal val="0"/>
          <c:showCatName val="0"/>
          <c:showSerName val="0"/>
          <c:showPercent val="0"/>
          <c:showBubbleSize val="0"/>
        </c:dLbls>
        <c:gapWidth val="100"/>
        <c:axId val="955396000"/>
        <c:axId val="1"/>
      </c:barChart>
      <c:catAx>
        <c:axId val="955396000"/>
        <c:scaling>
          <c:orientation val="minMax"/>
        </c:scaling>
        <c:delete val="0"/>
        <c:axPos val="b"/>
        <c:numFmt formatCode="General" sourceLinked="1"/>
        <c:majorTickMark val="out"/>
        <c:minorTickMark val="none"/>
        <c:tickLblPos val="nextTo"/>
        <c:spPr>
          <a:ln w="36564">
            <a:solidFill>
              <a:srgbClr val="808080"/>
            </a:solidFill>
            <a:prstDash val="solid"/>
          </a:ln>
        </c:spPr>
        <c:txPr>
          <a:bodyPr rot="-2700000" vert="horz"/>
          <a:lstStyle/>
          <a:p>
            <a:pPr>
              <a:defRPr/>
            </a:pPr>
            <a:endParaRPr lang="en-US"/>
          </a:p>
        </c:txPr>
        <c:crossAx val="1"/>
        <c:crosses val="autoZero"/>
        <c:auto val="1"/>
        <c:lblAlgn val="ctr"/>
        <c:lblOffset val="100"/>
        <c:noMultiLvlLbl val="0"/>
      </c:catAx>
      <c:valAx>
        <c:axId val="1"/>
        <c:scaling>
          <c:orientation val="minMax"/>
          <c:max val="4.5000000000000012E-2"/>
        </c:scaling>
        <c:delete val="0"/>
        <c:axPos val="l"/>
        <c:majorGridlines>
          <c:spPr>
            <a:ln w="3047">
              <a:solidFill>
                <a:srgbClr val="808080"/>
              </a:solidFill>
              <a:prstDash val="solid"/>
            </a:ln>
          </c:spPr>
        </c:majorGridlines>
        <c:numFmt formatCode="0.00%" sourceLinked="1"/>
        <c:majorTickMark val="out"/>
        <c:minorTickMark val="none"/>
        <c:tickLblPos val="nextTo"/>
        <c:spPr>
          <a:ln w="36564">
            <a:solidFill>
              <a:srgbClr val="808080"/>
            </a:solidFill>
            <a:prstDash val="solid"/>
          </a:ln>
        </c:spPr>
        <c:txPr>
          <a:bodyPr rot="0" vert="horz"/>
          <a:lstStyle/>
          <a:p>
            <a:pPr>
              <a:defRPr/>
            </a:pPr>
            <a:endParaRPr lang="en-US"/>
          </a:p>
        </c:txPr>
        <c:crossAx val="955396000"/>
        <c:crosses val="autoZero"/>
        <c:crossBetween val="between"/>
      </c:valAx>
      <c:spPr>
        <a:noFill/>
        <a:ln w="24376">
          <a:noFill/>
        </a:ln>
      </c:spPr>
    </c:plotArea>
    <c:plotVisOnly val="1"/>
    <c:dispBlanksAs val="gap"/>
    <c:showDLblsOverMax val="0"/>
  </c:chart>
  <c:spPr>
    <a:noFill/>
    <a:ln>
      <a:noFill/>
    </a:ln>
  </c:spPr>
  <c:txPr>
    <a:bodyPr/>
    <a:lstStyle/>
    <a:p>
      <a:pPr>
        <a:defRPr sz="1344" b="1" i="0" u="none" strike="noStrike" baseline="0">
          <a:solidFill>
            <a:srgbClr val="000000"/>
          </a:solidFill>
          <a:latin typeface="+mn-lt"/>
          <a:ea typeface="Avenir Book"/>
          <a:cs typeface="Avenir Book"/>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9766440653251705"/>
          <c:y val="4.0247341207365811E-2"/>
          <c:w val="0.78227386507242092"/>
          <c:h val="0.86023556823511105"/>
        </c:manualLayout>
      </c:layout>
      <c:barChart>
        <c:barDir val="col"/>
        <c:grouping val="clustered"/>
        <c:varyColors val="0"/>
        <c:ser>
          <c:idx val="0"/>
          <c:order val="0"/>
          <c:tx>
            <c:strRef>
              <c:f>Sheet1!$B$1</c:f>
              <c:strCache>
                <c:ptCount val="1"/>
                <c:pt idx="0">
                  <c:v>Series 1</c:v>
                </c:pt>
              </c:strCache>
            </c:strRef>
          </c:tx>
          <c:spPr>
            <a:solidFill>
              <a:srgbClr val="64A73B"/>
            </a:solidFill>
            <a:ln w="12182">
              <a:solidFill>
                <a:srgbClr val="000000"/>
              </a:solidFill>
              <a:prstDash val="solid"/>
            </a:ln>
            <a:effectLst>
              <a:outerShdw dist="35921" dir="2700000" algn="br">
                <a:srgbClr val="000000"/>
              </a:outerShdw>
            </a:effectLst>
          </c:spPr>
          <c:invertIfNegative val="0"/>
          <c:cat>
            <c:numRef>
              <c:f>Sheet1!$A$2:$A$14</c:f>
              <c:numCache>
                <c:formatCode>General</c:formatCode>
                <c:ptCount val="13"/>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numCache>
            </c:numRef>
          </c:cat>
          <c:val>
            <c:numRef>
              <c:f>Sheet1!$B$2:$B$14</c:f>
              <c:numCache>
                <c:formatCode>#,##0</c:formatCode>
                <c:ptCount val="13"/>
                <c:pt idx="0">
                  <c:v>4406160</c:v>
                </c:pt>
                <c:pt idx="1">
                  <c:v>9234909</c:v>
                </c:pt>
                <c:pt idx="2">
                  <c:v>10099658</c:v>
                </c:pt>
                <c:pt idx="3">
                  <c:v>1508568</c:v>
                </c:pt>
                <c:pt idx="4">
                  <c:v>2042609</c:v>
                </c:pt>
                <c:pt idx="5">
                  <c:v>17136061</c:v>
                </c:pt>
                <c:pt idx="6">
                  <c:v>826979</c:v>
                </c:pt>
                <c:pt idx="7">
                  <c:v>805851</c:v>
                </c:pt>
                <c:pt idx="8">
                  <c:v>3317438</c:v>
                </c:pt>
                <c:pt idx="9">
                  <c:v>552614</c:v>
                </c:pt>
                <c:pt idx="10">
                  <c:v>1469886</c:v>
                </c:pt>
                <c:pt idx="11">
                  <c:v>8225071</c:v>
                </c:pt>
                <c:pt idx="12">
                  <c:v>7936909</c:v>
                </c:pt>
              </c:numCache>
            </c:numRef>
          </c:val>
          <c:extLst>
            <c:ext xmlns:c16="http://schemas.microsoft.com/office/drawing/2014/chart" uri="{C3380CC4-5D6E-409C-BE32-E72D297353CC}">
              <c16:uniqueId val="{00000000-F1AF-EC40-9B36-57FA22E201FB}"/>
            </c:ext>
          </c:extLst>
        </c:ser>
        <c:dLbls>
          <c:showLegendKey val="0"/>
          <c:showVal val="0"/>
          <c:showCatName val="0"/>
          <c:showSerName val="0"/>
          <c:showPercent val="0"/>
          <c:showBubbleSize val="0"/>
        </c:dLbls>
        <c:gapWidth val="150"/>
        <c:axId val="1447571872"/>
        <c:axId val="1"/>
      </c:barChart>
      <c:catAx>
        <c:axId val="1447571872"/>
        <c:scaling>
          <c:orientation val="minMax"/>
        </c:scaling>
        <c:delete val="0"/>
        <c:axPos val="b"/>
        <c:numFmt formatCode="General" sourceLinked="1"/>
        <c:majorTickMark val="none"/>
        <c:minorTickMark val="none"/>
        <c:tickLblPos val="nextTo"/>
        <c:spPr>
          <a:ln w="24364">
            <a:solidFill>
              <a:srgbClr val="808080"/>
            </a:solidFill>
            <a:prstDash val="solid"/>
          </a:ln>
        </c:spPr>
        <c:txPr>
          <a:bodyPr rot="0" vert="horz"/>
          <a:lstStyle/>
          <a:p>
            <a:pPr>
              <a:defRPr/>
            </a:pPr>
            <a:endParaRPr lang="en-US"/>
          </a:p>
        </c:txPr>
        <c:crossAx val="1"/>
        <c:crosses val="autoZero"/>
        <c:auto val="1"/>
        <c:lblAlgn val="ctr"/>
        <c:lblOffset val="100"/>
        <c:noMultiLvlLbl val="0"/>
      </c:catAx>
      <c:valAx>
        <c:axId val="1"/>
        <c:scaling>
          <c:orientation val="minMax"/>
          <c:min val="0"/>
        </c:scaling>
        <c:delete val="0"/>
        <c:axPos val="l"/>
        <c:majorGridlines>
          <c:spPr>
            <a:ln w="3045">
              <a:solidFill>
                <a:srgbClr val="808080"/>
              </a:solidFill>
              <a:prstDash val="solid"/>
            </a:ln>
          </c:spPr>
        </c:majorGridlines>
        <c:title>
          <c:tx>
            <c:rich>
              <a:bodyPr/>
              <a:lstStyle/>
              <a:p>
                <a:pPr>
                  <a:defRPr/>
                </a:pPr>
                <a:r>
                  <a:rPr lang="en-US"/>
                  <a:t>New Property in Terms of EAV</a:t>
                </a:r>
              </a:p>
            </c:rich>
          </c:tx>
          <c:layout>
            <c:manualLayout>
              <c:xMode val="edge"/>
              <c:yMode val="edge"/>
              <c:x val="1.3888888888888888E-2"/>
              <c:y val="8.6976661701071142E-2"/>
            </c:manualLayout>
          </c:layout>
          <c:overlay val="0"/>
          <c:spPr>
            <a:noFill/>
            <a:ln w="24364">
              <a:noFill/>
            </a:ln>
          </c:spPr>
        </c:title>
        <c:numFmt formatCode="#,##0" sourceLinked="1"/>
        <c:majorTickMark val="none"/>
        <c:minorTickMark val="none"/>
        <c:tickLblPos val="nextTo"/>
        <c:spPr>
          <a:ln w="24364">
            <a:solidFill>
              <a:srgbClr val="808080"/>
            </a:solidFill>
            <a:prstDash val="solid"/>
          </a:ln>
        </c:spPr>
        <c:txPr>
          <a:bodyPr rot="0" vert="horz"/>
          <a:lstStyle/>
          <a:p>
            <a:pPr>
              <a:defRPr/>
            </a:pPr>
            <a:endParaRPr lang="en-US"/>
          </a:p>
        </c:txPr>
        <c:crossAx val="1447571872"/>
        <c:crosses val="autoZero"/>
        <c:crossBetween val="between"/>
        <c:majorUnit val="2000000"/>
      </c:valAx>
      <c:spPr>
        <a:noFill/>
        <a:ln w="24364">
          <a:noFill/>
        </a:ln>
      </c:spPr>
    </c:plotArea>
    <c:plotVisOnly val="1"/>
    <c:dispBlanksAs val="gap"/>
    <c:showDLblsOverMax val="0"/>
  </c:chart>
  <c:spPr>
    <a:noFill/>
    <a:ln>
      <a:noFill/>
    </a:ln>
  </c:spPr>
  <c:txPr>
    <a:bodyPr/>
    <a:lstStyle/>
    <a:p>
      <a:pPr>
        <a:defRPr sz="1727" b="0" i="0" u="none" strike="noStrike" baseline="0">
          <a:solidFill>
            <a:srgbClr val="000000"/>
          </a:solidFill>
          <a:latin typeface="+mj-lt"/>
          <a:ea typeface="Avenir Medium"/>
          <a:cs typeface="Avenir Medium"/>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 Sales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FE0-574E-AA73-49C2F85FF2D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1FE0-574E-AA73-49C2F85FF2D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1FE0-574E-AA73-49C2F85FF2D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1FE0-574E-AA73-49C2F85FF2D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1FE0-574E-AA73-49C2F85FF2D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7-1FE0-574E-AA73-49C2F85FF2D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5-1FE0-574E-AA73-49C2F85FF2D4}"/>
              </c:ext>
            </c:extLst>
          </c:dPt>
          <c:dLbls>
            <c:dLbl>
              <c:idx val="0"/>
              <c:layout>
                <c:manualLayout>
                  <c:x val="-4.4265995283198294E-2"/>
                  <c:y val="-6.3636977867497307E-2"/>
                </c:manualLayout>
              </c:layout>
              <c:spPr>
                <a:noFill/>
                <a:ln>
                  <a:noFill/>
                </a:ln>
                <a:effectLst/>
              </c:spPr>
              <c:txPr>
                <a:bodyPr rot="0" spcFirstLastPara="1" vertOverflow="ellipsis" vert="horz" wrap="square" lIns="38100" tIns="19050" rIns="38100" bIns="19050" anchor="ctr" anchorCtr="0">
                  <a:noAutofit/>
                </a:bodyPr>
                <a:lstStyle/>
                <a:p>
                  <a:pPr algn="ctr">
                    <a:defRPr sz="1400" b="0" i="0" u="none" strike="noStrike" kern="1200" baseline="0">
                      <a:solidFill>
                        <a:schemeClr val="tx1">
                          <a:lumMod val="75000"/>
                          <a:lumOff val="25000"/>
                        </a:schemeClr>
                      </a:solidFill>
                      <a:latin typeface="+mj-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6.4335748792270525E-2"/>
                      <c:h val="0.11735861475251981"/>
                    </c:manualLayout>
                  </c15:layout>
                </c:ext>
                <c:ext xmlns:c16="http://schemas.microsoft.com/office/drawing/2014/chart" uri="{C3380CC4-5D6E-409C-BE32-E72D297353CC}">
                  <c16:uniqueId val="{00000001-1FE0-574E-AA73-49C2F85FF2D4}"/>
                </c:ext>
              </c:extLst>
            </c:dLbl>
            <c:dLbl>
              <c:idx val="1"/>
              <c:layout>
                <c:manualLayout>
                  <c:x val="1.0565778462474799E-2"/>
                  <c:y val="2.7042256887421755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1FE0-574E-AA73-49C2F85FF2D4}"/>
                </c:ext>
              </c:extLst>
            </c:dLbl>
            <c:dLbl>
              <c:idx val="2"/>
              <c:layout>
                <c:manualLayout>
                  <c:x val="5.9240461790102311E-2"/>
                  <c:y val="-7.5465178756511209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lumMod val="75000"/>
                          <a:lumOff val="25000"/>
                        </a:schemeClr>
                      </a:solidFill>
                      <a:latin typeface="+mj-lt"/>
                      <a:ea typeface="+mn-ea"/>
                      <a:cs typeface="+mn-cs"/>
                    </a:defRPr>
                  </a:pPr>
                  <a:endParaRPr lang="en-US"/>
                </a:p>
              </c:txPr>
              <c:showLegendKey val="0"/>
              <c:showVal val="0"/>
              <c:showCatName val="1"/>
              <c:showSerName val="0"/>
              <c:showPercent val="1"/>
              <c:showBubbleSize val="0"/>
              <c:separator>
</c:separator>
              <c:extLst>
                <c:ext xmlns:c15="http://schemas.microsoft.com/office/drawing/2012/chart" uri="{CE6537A1-D6FC-4f65-9D91-7224C49458BB}">
                  <c15:layout>
                    <c:manualLayout>
                      <c:w val="0.14714975845410624"/>
                      <c:h val="0.14946368220533546"/>
                    </c:manualLayout>
                  </c15:layout>
                </c:ext>
                <c:ext xmlns:c16="http://schemas.microsoft.com/office/drawing/2014/chart" uri="{C3380CC4-5D6E-409C-BE32-E72D297353CC}">
                  <c16:uniqueId val="{00000003-1FE0-574E-AA73-49C2F85FF2D4}"/>
                </c:ext>
              </c:extLst>
            </c:dLbl>
            <c:dLbl>
              <c:idx val="3"/>
              <c:layout>
                <c:manualLayout>
                  <c:x val="1.9229715850736049E-2"/>
                  <c:y val="-8.937319969168104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1FE0-574E-AA73-49C2F85FF2D4}"/>
                </c:ext>
              </c:extLst>
            </c:dLbl>
            <c:dLbl>
              <c:idx val="4"/>
              <c:layout>
                <c:manualLayout>
                  <c:x val="0.10234484955684887"/>
                  <c:y val="-3.132254952384760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6-1FE0-574E-AA73-49C2F85FF2D4}"/>
                </c:ext>
              </c:extLst>
            </c:dLbl>
            <c:dLbl>
              <c:idx val="5"/>
              <c:layout>
                <c:manualLayout>
                  <c:x val="6.359018981322978E-2"/>
                  <c:y val="7.327883974998035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1FE0-574E-AA73-49C2F85FF2D4}"/>
                </c:ext>
              </c:extLst>
            </c:dLbl>
            <c:dLbl>
              <c:idx val="6"/>
              <c:layout>
                <c:manualLayout>
                  <c:x val="-1.1014112366389869E-3"/>
                  <c:y val="3.48662871052536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1FE0-574E-AA73-49C2F85FF2D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j-lt"/>
                    <a:ea typeface="+mn-ea"/>
                    <a:cs typeface="+mn-cs"/>
                  </a:defRPr>
                </a:pPr>
                <a:endParaRPr lang="en-US"/>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Salaries</c:v>
                </c:pt>
                <c:pt idx="1">
                  <c:v>Employee Benefits</c:v>
                </c:pt>
                <c:pt idx="2">
                  <c:v>Purchased Services</c:v>
                </c:pt>
                <c:pt idx="3">
                  <c:v>Supplies &amp; Materials</c:v>
                </c:pt>
                <c:pt idx="4">
                  <c:v>Capital Expenses</c:v>
                </c:pt>
                <c:pt idx="5">
                  <c:v>Out of District Tuition</c:v>
                </c:pt>
                <c:pt idx="6">
                  <c:v>Debt Payments</c:v>
                </c:pt>
              </c:strCache>
            </c:strRef>
          </c:cat>
          <c:val>
            <c:numRef>
              <c:f>Sheet1!$B$2:$B$8</c:f>
              <c:numCache>
                <c:formatCode>_(* #,##0_);_(* \(#,##0\);_(* "-"??_);_(@_)</c:formatCode>
                <c:ptCount val="7"/>
                <c:pt idx="0">
                  <c:v>57916000</c:v>
                </c:pt>
                <c:pt idx="1">
                  <c:v>12034000</c:v>
                </c:pt>
                <c:pt idx="2">
                  <c:v>10088000</c:v>
                </c:pt>
                <c:pt idx="3">
                  <c:v>3460000</c:v>
                </c:pt>
                <c:pt idx="4">
                  <c:v>1378000</c:v>
                </c:pt>
                <c:pt idx="5">
                  <c:v>2062000</c:v>
                </c:pt>
                <c:pt idx="6">
                  <c:v>6660000</c:v>
                </c:pt>
              </c:numCache>
            </c:numRef>
          </c:val>
          <c:extLst>
            <c:ext xmlns:c16="http://schemas.microsoft.com/office/drawing/2014/chart" uri="{C3380CC4-5D6E-409C-BE32-E72D297353CC}">
              <c16:uniqueId val="{00000000-1FE0-574E-AA73-49C2F85FF2D4}"/>
            </c:ext>
          </c:extLst>
        </c:ser>
        <c:dLbls>
          <c:showLegendKey val="0"/>
          <c:showVal val="0"/>
          <c:showCatName val="0"/>
          <c:showSerName val="0"/>
          <c:showPercent val="0"/>
          <c:showBubbleSize val="0"/>
          <c:showLeaderLines val="1"/>
        </c:dLbls>
        <c:firstSliceAng val="153"/>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529156681501792E-2"/>
          <c:y val="4.0247341207365811E-2"/>
          <c:w val="0.92840912548974852"/>
          <c:h val="0.86023556823511105"/>
        </c:manualLayout>
      </c:layout>
      <c:barChart>
        <c:barDir val="col"/>
        <c:grouping val="clustered"/>
        <c:varyColors val="0"/>
        <c:ser>
          <c:idx val="0"/>
          <c:order val="0"/>
          <c:tx>
            <c:strRef>
              <c:f>Sheet1!$B$1</c:f>
              <c:strCache>
                <c:ptCount val="1"/>
                <c:pt idx="0">
                  <c:v>Series 1</c:v>
                </c:pt>
              </c:strCache>
            </c:strRef>
          </c:tx>
          <c:spPr>
            <a:gradFill>
              <a:gsLst>
                <a:gs pos="0">
                  <a:schemeClr val="accent1">
                    <a:hueOff val="0"/>
                    <a:satOff val="0"/>
                    <a:lumOff val="0"/>
                    <a:alphaOff val="0"/>
                    <a:satMod val="103000"/>
                    <a:lumMod val="102000"/>
                    <a:tint val="94000"/>
                  </a:schemeClr>
                </a:gs>
                <a:gs pos="25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6">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0-7994-5A40-A5FA-AE2BDC2626CE}"/>
              </c:ext>
            </c:extLst>
          </c:dPt>
          <c:dPt>
            <c:idx val="1"/>
            <c:invertIfNegative val="0"/>
            <c:bubble3D val="0"/>
            <c:spPr>
              <a:solidFill>
                <a:schemeClr val="accent6">
                  <a:lumMod val="60000"/>
                  <a:lumOff val="4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7994-5A40-A5FA-AE2BDC2626CE}"/>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c:formatCode>
                <c:ptCount val="5"/>
                <c:pt idx="0">
                  <c:v>15397000</c:v>
                </c:pt>
                <c:pt idx="1">
                  <c:v>11506000</c:v>
                </c:pt>
                <c:pt idx="2">
                  <c:v>10131000</c:v>
                </c:pt>
                <c:pt idx="3">
                  <c:v>15619000</c:v>
                </c:pt>
                <c:pt idx="4">
                  <c:v>11718000</c:v>
                </c:pt>
              </c:numCache>
            </c:numRef>
          </c:val>
          <c:extLst>
            <c:ext xmlns:c16="http://schemas.microsoft.com/office/drawing/2014/chart" uri="{C3380CC4-5D6E-409C-BE32-E72D297353CC}">
              <c16:uniqueId val="{00000000-F1AF-EC40-9B36-57FA22E201FB}"/>
            </c:ext>
          </c:extLst>
        </c:ser>
        <c:dLbls>
          <c:dLblPos val="inEnd"/>
          <c:showLegendKey val="0"/>
          <c:showVal val="1"/>
          <c:showCatName val="0"/>
          <c:showSerName val="0"/>
          <c:showPercent val="0"/>
          <c:showBubbleSize val="0"/>
        </c:dLbls>
        <c:gapWidth val="41"/>
        <c:axId val="1447571872"/>
        <c:axId val="1"/>
      </c:barChart>
      <c:catAx>
        <c:axId val="1447571872"/>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600" b="0" i="0" u="none" strike="noStrike" kern="1200" baseline="0">
                <a:solidFill>
                  <a:schemeClr val="dk1">
                    <a:lumMod val="65000"/>
                    <a:lumOff val="35000"/>
                  </a:schemeClr>
                </a:solidFill>
                <a:effectLst/>
                <a:latin typeface="+mn-lt"/>
                <a:ea typeface="+mn-ea"/>
                <a:cs typeface="+mn-cs"/>
              </a:defRPr>
            </a:pPr>
            <a:endParaRPr lang="en-US"/>
          </a:p>
        </c:txPr>
        <c:crossAx val="1"/>
        <c:crosses val="autoZero"/>
        <c:auto val="1"/>
        <c:lblAlgn val="ctr"/>
        <c:lblOffset val="100"/>
        <c:noMultiLvlLbl val="0"/>
      </c:catAx>
      <c:valAx>
        <c:axId val="1"/>
        <c:scaling>
          <c:orientation val="minMax"/>
          <c:min val="0"/>
        </c:scaling>
        <c:delete val="1"/>
        <c:axPos val="l"/>
        <c:numFmt formatCode="&quot;$&quot;#,##0" sourceLinked="1"/>
        <c:majorTickMark val="none"/>
        <c:minorTickMark val="none"/>
        <c:tickLblPos val="nextTo"/>
        <c:crossAx val="1447571872"/>
        <c:crosses val="autoZero"/>
        <c:crossBetween val="between"/>
        <c:majorUnit val="2000000"/>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Current Non-Referndum Debt Service</c:v>
                </c:pt>
              </c:strCache>
            </c:strRef>
          </c:tx>
          <c:spPr>
            <a:solidFill>
              <a:schemeClr val="accent1"/>
            </a:solidFill>
            <a:ln>
              <a:noFill/>
            </a:ln>
            <a:effectLst/>
          </c:spPr>
          <c:invertIfNegative val="0"/>
          <c:cat>
            <c:numRef>
              <c:f>Sheet1!$A$2:$A$21</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Sheet1!$B$2:$B$21</c:f>
              <c:numCache>
                <c:formatCode>_(* #,##0_);_(* \(#,##0\);_(* "-"??_);_(@_)</c:formatCode>
                <c:ptCount val="20"/>
                <c:pt idx="0">
                  <c:v>1412301</c:v>
                </c:pt>
                <c:pt idx="1">
                  <c:v>1417070</c:v>
                </c:pt>
                <c:pt idx="2">
                  <c:v>1416271</c:v>
                </c:pt>
              </c:numCache>
            </c:numRef>
          </c:val>
          <c:extLst>
            <c:ext xmlns:c16="http://schemas.microsoft.com/office/drawing/2014/chart" uri="{C3380CC4-5D6E-409C-BE32-E72D297353CC}">
              <c16:uniqueId val="{00000000-E947-F24D-BCD9-1F86FF8B1B41}"/>
            </c:ext>
          </c:extLst>
        </c:ser>
        <c:ser>
          <c:idx val="1"/>
          <c:order val="1"/>
          <c:tx>
            <c:strRef>
              <c:f>Sheet1!$C$1</c:f>
              <c:strCache>
                <c:ptCount val="1"/>
                <c:pt idx="0">
                  <c:v>2019 Referendum Bonds ($30 M.)</c:v>
                </c:pt>
              </c:strCache>
            </c:strRef>
          </c:tx>
          <c:spPr>
            <a:solidFill>
              <a:schemeClr val="accent2"/>
            </a:solidFill>
            <a:ln>
              <a:noFill/>
            </a:ln>
            <a:effectLst/>
          </c:spPr>
          <c:invertIfNegative val="0"/>
          <c:cat>
            <c:numRef>
              <c:f>Sheet1!$A$2:$A$21</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Sheet1!$C$2:$C$21</c:f>
              <c:numCache>
                <c:formatCode>_(* #,##0_);_(* \(#,##0\);_(* "-"??_);_(@_)</c:formatCode>
                <c:ptCount val="20"/>
                <c:pt idx="0">
                  <c:v>4436378</c:v>
                </c:pt>
                <c:pt idx="1">
                  <c:v>1075063</c:v>
                </c:pt>
                <c:pt idx="2">
                  <c:v>1075063</c:v>
                </c:pt>
                <c:pt idx="3">
                  <c:v>1075063</c:v>
                </c:pt>
                <c:pt idx="4">
                  <c:v>1075063</c:v>
                </c:pt>
                <c:pt idx="5">
                  <c:v>1075063</c:v>
                </c:pt>
                <c:pt idx="6">
                  <c:v>1075063</c:v>
                </c:pt>
                <c:pt idx="7">
                  <c:v>1075063</c:v>
                </c:pt>
                <c:pt idx="8">
                  <c:v>1075063</c:v>
                </c:pt>
                <c:pt idx="9">
                  <c:v>1075063</c:v>
                </c:pt>
                <c:pt idx="10">
                  <c:v>1800063</c:v>
                </c:pt>
                <c:pt idx="11">
                  <c:v>4438813</c:v>
                </c:pt>
                <c:pt idx="12">
                  <c:v>4433813</c:v>
                </c:pt>
                <c:pt idx="13">
                  <c:v>4435563</c:v>
                </c:pt>
                <c:pt idx="14">
                  <c:v>4438313</c:v>
                </c:pt>
                <c:pt idx="15">
                  <c:v>4435425</c:v>
                </c:pt>
                <c:pt idx="16">
                  <c:v>4437425</c:v>
                </c:pt>
                <c:pt idx="17">
                  <c:v>822825</c:v>
                </c:pt>
              </c:numCache>
            </c:numRef>
          </c:val>
          <c:extLst>
            <c:ext xmlns:c16="http://schemas.microsoft.com/office/drawing/2014/chart" uri="{C3380CC4-5D6E-409C-BE32-E72D297353CC}">
              <c16:uniqueId val="{00000001-E947-F24D-BCD9-1F86FF8B1B41}"/>
            </c:ext>
          </c:extLst>
        </c:ser>
        <c:ser>
          <c:idx val="2"/>
          <c:order val="2"/>
          <c:tx>
            <c:strRef>
              <c:f>Sheet1!$D$1</c:f>
              <c:strCache>
                <c:ptCount val="1"/>
                <c:pt idx="0">
                  <c:v>Proposed 2020 Referendum Debt Service ($27.5 M.)</c:v>
                </c:pt>
              </c:strCache>
            </c:strRef>
          </c:tx>
          <c:spPr>
            <a:solidFill>
              <a:schemeClr val="accent3"/>
            </a:solidFill>
            <a:ln>
              <a:noFill/>
            </a:ln>
            <a:effectLst/>
          </c:spPr>
          <c:invertIfNegative val="0"/>
          <c:cat>
            <c:numRef>
              <c:f>Sheet1!$A$2:$A$21</c:f>
              <c:numCache>
                <c:formatCode>General</c:formatCode>
                <c:ptCount val="20"/>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pt idx="13">
                  <c:v>2031</c:v>
                </c:pt>
                <c:pt idx="14">
                  <c:v>2032</c:v>
                </c:pt>
                <c:pt idx="15">
                  <c:v>2033</c:v>
                </c:pt>
                <c:pt idx="16">
                  <c:v>2034</c:v>
                </c:pt>
                <c:pt idx="17">
                  <c:v>2035</c:v>
                </c:pt>
                <c:pt idx="18">
                  <c:v>2036</c:v>
                </c:pt>
                <c:pt idx="19">
                  <c:v>2037</c:v>
                </c:pt>
              </c:numCache>
            </c:numRef>
          </c:cat>
          <c:val>
            <c:numRef>
              <c:f>Sheet1!$D$2:$D$21</c:f>
              <c:numCache>
                <c:formatCode>_(* #,##0_);_(* \(#,##0\);_(* "-"??_);_(@_)</c:formatCode>
                <c:ptCount val="20"/>
                <c:pt idx="1">
                  <c:v>3363217</c:v>
                </c:pt>
                <c:pt idx="2">
                  <c:v>3362400</c:v>
                </c:pt>
                <c:pt idx="3">
                  <c:v>3362000</c:v>
                </c:pt>
                <c:pt idx="4">
                  <c:v>3362800</c:v>
                </c:pt>
                <c:pt idx="5">
                  <c:v>3359600</c:v>
                </c:pt>
                <c:pt idx="6">
                  <c:v>3362400</c:v>
                </c:pt>
                <c:pt idx="7">
                  <c:v>3360800</c:v>
                </c:pt>
                <c:pt idx="8">
                  <c:v>3359800</c:v>
                </c:pt>
                <c:pt idx="9">
                  <c:v>3359200</c:v>
                </c:pt>
                <c:pt idx="10">
                  <c:v>2568800</c:v>
                </c:pt>
              </c:numCache>
            </c:numRef>
          </c:val>
          <c:extLst>
            <c:ext xmlns:c16="http://schemas.microsoft.com/office/drawing/2014/chart" uri="{C3380CC4-5D6E-409C-BE32-E72D297353CC}">
              <c16:uniqueId val="{00000002-E947-F24D-BCD9-1F86FF8B1B41}"/>
            </c:ext>
          </c:extLst>
        </c:ser>
        <c:dLbls>
          <c:showLegendKey val="0"/>
          <c:showVal val="0"/>
          <c:showCatName val="0"/>
          <c:showSerName val="0"/>
          <c:showPercent val="0"/>
          <c:showBubbleSize val="0"/>
        </c:dLbls>
        <c:gapWidth val="150"/>
        <c:overlap val="100"/>
        <c:axId val="1886513983"/>
        <c:axId val="1805913279"/>
      </c:barChart>
      <c:catAx>
        <c:axId val="1886513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5913279"/>
        <c:crosses val="autoZero"/>
        <c:auto val="1"/>
        <c:lblAlgn val="ctr"/>
        <c:lblOffset val="100"/>
        <c:noMultiLvlLbl val="0"/>
      </c:catAx>
      <c:valAx>
        <c:axId val="1805913279"/>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86513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7B658-6C11-AD4F-857E-B160852243C5}" type="doc">
      <dgm:prSet loTypeId="urn:microsoft.com/office/officeart/2005/8/layout/arrow4" loCatId="" qsTypeId="urn:microsoft.com/office/officeart/2005/8/quickstyle/3d1" qsCatId="3D" csTypeId="urn:microsoft.com/office/officeart/2005/8/colors/accent1_2" csCatId="accent1" phldr="1"/>
      <dgm:spPr/>
      <dgm:t>
        <a:bodyPr/>
        <a:lstStyle/>
        <a:p>
          <a:endParaRPr lang="en-US"/>
        </a:p>
      </dgm:t>
    </dgm:pt>
    <dgm:pt modelId="{7FA964FE-0048-4E4E-BFFF-7F2A45946B99}">
      <dgm:prSet phldrT="[Text]" custT="1"/>
      <dgm:spPr/>
      <dgm:t>
        <a:bodyPr/>
        <a:lstStyle/>
        <a:p>
          <a:pPr rtl="0"/>
          <a:r>
            <a:rPr lang="en-US" sz="2400" dirty="0">
              <a:latin typeface="+mj-lt"/>
            </a:rPr>
            <a:t>Increase in Annual Tax Revenues of Approximately $5.4 Million.  These will be the tax revenues  </a:t>
          </a:r>
        </a:p>
      </dgm:t>
    </dgm:pt>
    <dgm:pt modelId="{54C1F312-5380-C247-A051-545FAA00BCF0}" type="parTrans" cxnId="{F37F906E-C45D-CB41-AED3-D58BA8B6C58E}">
      <dgm:prSet/>
      <dgm:spPr/>
      <dgm:t>
        <a:bodyPr/>
        <a:lstStyle/>
        <a:p>
          <a:endParaRPr lang="en-US"/>
        </a:p>
      </dgm:t>
    </dgm:pt>
    <dgm:pt modelId="{024D7EA2-496E-D346-974B-394EA1A60A19}" type="sibTrans" cxnId="{F37F906E-C45D-CB41-AED3-D58BA8B6C58E}">
      <dgm:prSet/>
      <dgm:spPr/>
      <dgm:t>
        <a:bodyPr/>
        <a:lstStyle/>
        <a:p>
          <a:endParaRPr lang="en-US"/>
        </a:p>
      </dgm:t>
    </dgm:pt>
    <dgm:pt modelId="{83A08E32-F563-F745-8D64-17D9BF85737D}">
      <dgm:prSet phldrT="[Text]" custT="1"/>
      <dgm:spPr/>
      <dgm:t>
        <a:bodyPr/>
        <a:lstStyle/>
        <a:p>
          <a:pPr rtl="0"/>
          <a:r>
            <a:rPr lang="en-US" sz="2400" dirty="0">
              <a:latin typeface="+mj-lt"/>
            </a:rPr>
            <a:t>Elimination of the TIF Rebate Paid from TIF Surplus, which has averaged $3.3 million over past five years.</a:t>
          </a:r>
        </a:p>
      </dgm:t>
    </dgm:pt>
    <dgm:pt modelId="{4B0CABBE-5EDF-1F49-AE4F-C7719223A70A}" type="parTrans" cxnId="{E227D764-3DB8-8A47-9937-2844D0513707}">
      <dgm:prSet/>
      <dgm:spPr/>
      <dgm:t>
        <a:bodyPr/>
        <a:lstStyle/>
        <a:p>
          <a:endParaRPr lang="en-US"/>
        </a:p>
      </dgm:t>
    </dgm:pt>
    <dgm:pt modelId="{91B31E24-84B9-9E41-96DC-E3ED9F3B1C22}" type="sibTrans" cxnId="{E227D764-3DB8-8A47-9937-2844D0513707}">
      <dgm:prSet/>
      <dgm:spPr/>
      <dgm:t>
        <a:bodyPr/>
        <a:lstStyle/>
        <a:p>
          <a:endParaRPr lang="en-US"/>
        </a:p>
      </dgm:t>
    </dgm:pt>
    <dgm:pt modelId="{E9C98AD8-52D5-734E-9BA7-2A29FA36CDCB}" type="pres">
      <dgm:prSet presAssocID="{A3B7B658-6C11-AD4F-857E-B160852243C5}" presName="compositeShape" presStyleCnt="0">
        <dgm:presLayoutVars>
          <dgm:chMax val="2"/>
          <dgm:dir/>
          <dgm:resizeHandles val="exact"/>
        </dgm:presLayoutVars>
      </dgm:prSet>
      <dgm:spPr/>
      <dgm:t>
        <a:bodyPr/>
        <a:lstStyle/>
        <a:p>
          <a:endParaRPr lang="en-US"/>
        </a:p>
      </dgm:t>
    </dgm:pt>
    <dgm:pt modelId="{D6DD8DD2-2D38-FB4D-BC14-E0FF43072957}" type="pres">
      <dgm:prSet presAssocID="{7FA964FE-0048-4E4E-BFFF-7F2A45946B99}" presName="upArrow" presStyleLbl="node1" presStyleIdx="0" presStyleCnt="2"/>
      <dgm:spPr/>
    </dgm:pt>
    <dgm:pt modelId="{D36592E6-268A-1A4D-892F-38F53ABFD2C2}" type="pres">
      <dgm:prSet presAssocID="{7FA964FE-0048-4E4E-BFFF-7F2A45946B99}" presName="upArrowText" presStyleLbl="revTx" presStyleIdx="0" presStyleCnt="2">
        <dgm:presLayoutVars>
          <dgm:chMax val="0"/>
          <dgm:bulletEnabled val="1"/>
        </dgm:presLayoutVars>
      </dgm:prSet>
      <dgm:spPr/>
      <dgm:t>
        <a:bodyPr/>
        <a:lstStyle/>
        <a:p>
          <a:endParaRPr lang="en-US"/>
        </a:p>
      </dgm:t>
    </dgm:pt>
    <dgm:pt modelId="{4AA8B257-6442-2942-B180-73CF7ED1E96A}" type="pres">
      <dgm:prSet presAssocID="{83A08E32-F563-F745-8D64-17D9BF85737D}" presName="downArrow" presStyleLbl="node1" presStyleIdx="1" presStyleCnt="2"/>
      <dgm:spPr/>
    </dgm:pt>
    <dgm:pt modelId="{1572BE02-1E7A-C74B-A407-2723402A433F}" type="pres">
      <dgm:prSet presAssocID="{83A08E32-F563-F745-8D64-17D9BF85737D}" presName="downArrowText" presStyleLbl="revTx" presStyleIdx="1" presStyleCnt="2">
        <dgm:presLayoutVars>
          <dgm:chMax val="0"/>
          <dgm:bulletEnabled val="1"/>
        </dgm:presLayoutVars>
      </dgm:prSet>
      <dgm:spPr/>
      <dgm:t>
        <a:bodyPr/>
        <a:lstStyle/>
        <a:p>
          <a:endParaRPr lang="en-US"/>
        </a:p>
      </dgm:t>
    </dgm:pt>
  </dgm:ptLst>
  <dgm:cxnLst>
    <dgm:cxn modelId="{F37F906E-C45D-CB41-AED3-D58BA8B6C58E}" srcId="{A3B7B658-6C11-AD4F-857E-B160852243C5}" destId="{7FA964FE-0048-4E4E-BFFF-7F2A45946B99}" srcOrd="0" destOrd="0" parTransId="{54C1F312-5380-C247-A051-545FAA00BCF0}" sibTransId="{024D7EA2-496E-D346-974B-394EA1A60A19}"/>
    <dgm:cxn modelId="{C3768869-C8C4-3140-9D4C-77C36D99EFD2}" type="presOf" srcId="{A3B7B658-6C11-AD4F-857E-B160852243C5}" destId="{E9C98AD8-52D5-734E-9BA7-2A29FA36CDCB}" srcOrd="0" destOrd="0" presId="urn:microsoft.com/office/officeart/2005/8/layout/arrow4"/>
    <dgm:cxn modelId="{D6641086-5059-CD43-9552-DAD855679FA4}" type="presOf" srcId="{7FA964FE-0048-4E4E-BFFF-7F2A45946B99}" destId="{D36592E6-268A-1A4D-892F-38F53ABFD2C2}" srcOrd="0" destOrd="0" presId="urn:microsoft.com/office/officeart/2005/8/layout/arrow4"/>
    <dgm:cxn modelId="{E227D764-3DB8-8A47-9937-2844D0513707}" srcId="{A3B7B658-6C11-AD4F-857E-B160852243C5}" destId="{83A08E32-F563-F745-8D64-17D9BF85737D}" srcOrd="1" destOrd="0" parTransId="{4B0CABBE-5EDF-1F49-AE4F-C7719223A70A}" sibTransId="{91B31E24-84B9-9E41-96DC-E3ED9F3B1C22}"/>
    <dgm:cxn modelId="{28253EB5-1A73-5340-A4C5-9C55F50E632E}" type="presOf" srcId="{83A08E32-F563-F745-8D64-17D9BF85737D}" destId="{1572BE02-1E7A-C74B-A407-2723402A433F}" srcOrd="0" destOrd="0" presId="urn:microsoft.com/office/officeart/2005/8/layout/arrow4"/>
    <dgm:cxn modelId="{BA7B00E8-A202-004D-BA7E-02A3A4F1BAD1}" type="presParOf" srcId="{E9C98AD8-52D5-734E-9BA7-2A29FA36CDCB}" destId="{D6DD8DD2-2D38-FB4D-BC14-E0FF43072957}" srcOrd="0" destOrd="0" presId="urn:microsoft.com/office/officeart/2005/8/layout/arrow4"/>
    <dgm:cxn modelId="{7EF2F6E1-ED93-7F42-867D-30599A5F0F11}" type="presParOf" srcId="{E9C98AD8-52D5-734E-9BA7-2A29FA36CDCB}" destId="{D36592E6-268A-1A4D-892F-38F53ABFD2C2}" srcOrd="1" destOrd="0" presId="urn:microsoft.com/office/officeart/2005/8/layout/arrow4"/>
    <dgm:cxn modelId="{93983939-7A87-4E42-82DE-4EE3B4118FFC}" type="presParOf" srcId="{E9C98AD8-52D5-734E-9BA7-2A29FA36CDCB}" destId="{4AA8B257-6442-2942-B180-73CF7ED1E96A}" srcOrd="2" destOrd="0" presId="urn:microsoft.com/office/officeart/2005/8/layout/arrow4"/>
    <dgm:cxn modelId="{7EFB18EB-455C-294A-AA99-C88C7A92D776}" type="presParOf" srcId="{E9C98AD8-52D5-734E-9BA7-2A29FA36CDCB}" destId="{1572BE02-1E7A-C74B-A407-2723402A433F}"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8DD2-2D38-FB4D-BC14-E0FF43072957}">
      <dsp:nvSpPr>
        <dsp:cNvPr id="0" name=""/>
        <dsp:cNvSpPr/>
      </dsp:nvSpPr>
      <dsp:spPr>
        <a:xfrm>
          <a:off x="461502" y="0"/>
          <a:ext cx="2784856" cy="2088642"/>
        </a:xfrm>
        <a:prstGeom prst="up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36592E6-268A-1A4D-892F-38F53ABFD2C2}">
      <dsp:nvSpPr>
        <dsp:cNvPr id="0" name=""/>
        <dsp:cNvSpPr/>
      </dsp:nvSpPr>
      <dsp:spPr>
        <a:xfrm>
          <a:off x="3329904" y="0"/>
          <a:ext cx="5888736" cy="20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0">
            <a:lnSpc>
              <a:spcPct val="90000"/>
            </a:lnSpc>
            <a:spcBef>
              <a:spcPct val="0"/>
            </a:spcBef>
            <a:spcAft>
              <a:spcPct val="35000"/>
            </a:spcAft>
          </a:pPr>
          <a:r>
            <a:rPr lang="en-US" sz="2400" kern="1200" dirty="0">
              <a:latin typeface="+mj-lt"/>
            </a:rPr>
            <a:t>Increase in Annual Tax Revenues of Approximately $5.4 Million.  These will be the tax revenues  </a:t>
          </a:r>
        </a:p>
      </dsp:txBody>
      <dsp:txXfrm>
        <a:off x="3329904" y="0"/>
        <a:ext cx="5888736" cy="2088642"/>
      </dsp:txXfrm>
    </dsp:sp>
    <dsp:sp modelId="{4AA8B257-6442-2942-B180-73CF7ED1E96A}">
      <dsp:nvSpPr>
        <dsp:cNvPr id="0" name=""/>
        <dsp:cNvSpPr/>
      </dsp:nvSpPr>
      <dsp:spPr>
        <a:xfrm>
          <a:off x="1296959" y="2262695"/>
          <a:ext cx="2784856" cy="2088642"/>
        </a:xfrm>
        <a:prstGeom prst="downArrow">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572BE02-1E7A-C74B-A407-2723402A433F}">
      <dsp:nvSpPr>
        <dsp:cNvPr id="0" name=""/>
        <dsp:cNvSpPr/>
      </dsp:nvSpPr>
      <dsp:spPr>
        <a:xfrm>
          <a:off x="4165361" y="2262695"/>
          <a:ext cx="5888736" cy="2088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l" defTabSz="1066800" rtl="0">
            <a:lnSpc>
              <a:spcPct val="90000"/>
            </a:lnSpc>
            <a:spcBef>
              <a:spcPct val="0"/>
            </a:spcBef>
            <a:spcAft>
              <a:spcPct val="35000"/>
            </a:spcAft>
          </a:pPr>
          <a:r>
            <a:rPr lang="en-US" sz="2400" kern="1200" dirty="0">
              <a:latin typeface="+mj-lt"/>
            </a:rPr>
            <a:t>Elimination of the TIF Rebate Paid from TIF Surplus, which has averaged $3.3 million over past five years.</a:t>
          </a:r>
        </a:p>
      </dsp:txBody>
      <dsp:txXfrm>
        <a:off x="4165361" y="2262695"/>
        <a:ext cx="5888736" cy="2088642"/>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0.06835</cdr:x>
      <cdr:y>0.46253</cdr:y>
    </cdr:from>
    <cdr:to>
      <cdr:x>0.97685</cdr:x>
      <cdr:y>0.46253</cdr:y>
    </cdr:to>
    <cdr:cxnSp macro="">
      <cdr:nvCxnSpPr>
        <cdr:cNvPr id="1025" name="Straight Connector 2">
          <a:extLst xmlns:a="http://schemas.openxmlformats.org/drawingml/2006/main">
            <a:ext uri="{FF2B5EF4-FFF2-40B4-BE49-F238E27FC236}">
              <a16:creationId xmlns:a16="http://schemas.microsoft.com/office/drawing/2014/main" id="{E0468E69-306E-3542-B591-924421D908DA}"/>
            </a:ext>
          </a:extLst>
        </cdr:cNvPr>
        <cdr:cNvCxnSpPr>
          <a:cxnSpLocks xmlns:a="http://schemas.openxmlformats.org/drawingml/2006/main" noChangeShapeType="1"/>
        </cdr:cNvCxnSpPr>
      </cdr:nvCxnSpPr>
      <cdr:spPr bwMode="auto">
        <a:xfrm xmlns:a="http://schemas.openxmlformats.org/drawingml/2006/main">
          <a:off x="718752" y="2236588"/>
          <a:ext cx="9553412" cy="0"/>
        </a:xfrm>
        <a:prstGeom xmlns:a="http://schemas.openxmlformats.org/drawingml/2006/main" prst="line">
          <a:avLst/>
        </a:prstGeom>
        <a:noFill xmlns:a="http://schemas.openxmlformats.org/drawingml/2006/main"/>
        <a:ln xmlns:a="http://schemas.openxmlformats.org/drawingml/2006/main" w="39116">
          <a:solidFill>
            <a:srgbClr val="000000"/>
          </a:solidFill>
          <a:round/>
          <a:headEnd/>
          <a:tailEnd/>
        </a:ln>
        <a:effectLst xmlns:a="http://schemas.openxmlformats.org/drawingml/2006/main">
          <a:outerShdw blurRad="40000" dist="20000" dir="5400000" rotWithShape="0">
            <a:srgbClr val="808080">
              <a:alpha val="37999"/>
            </a:srgbClr>
          </a:outerShdw>
        </a:effectLst>
        <a:extLst xmlns:a="http://schemas.openxmlformats.org/drawingml/2006/main">
          <a:ext uri="{909E8E84-426E-40DD-AFC4-6F175D3DCCD1}">
            <a14:hiddenFill xmlns:a14="http://schemas.microsoft.com/office/drawing/2010/main">
              <a:noFill/>
            </a14:hiddenFill>
          </a:ext>
        </a:extLst>
      </cdr:spPr>
    </cdr:cxnSp>
  </cdr:relSizeAnchor>
</c:userShapes>
</file>

<file path=ppt/drawings/drawing2.xml><?xml version="1.0" encoding="utf-8"?>
<c:userShapes xmlns:c="http://schemas.openxmlformats.org/drawingml/2006/chart">
  <cdr:relSizeAnchor xmlns:cdr="http://schemas.openxmlformats.org/drawingml/2006/chartDrawing">
    <cdr:from>
      <cdr:x>0.2415</cdr:x>
      <cdr:y>0.02317</cdr:y>
    </cdr:from>
    <cdr:to>
      <cdr:x>0.41452</cdr:x>
      <cdr:y>0.14892</cdr:y>
    </cdr:to>
    <cdr:sp macro="" textlink="">
      <cdr:nvSpPr>
        <cdr:cNvPr id="2" name="TextBox 1">
          <a:extLst xmlns:a="http://schemas.openxmlformats.org/drawingml/2006/main">
            <a:ext uri="{FF2B5EF4-FFF2-40B4-BE49-F238E27FC236}">
              <a16:creationId xmlns:a16="http://schemas.microsoft.com/office/drawing/2014/main" id="{FFB71B37-D359-5D44-BF4E-64A6BCA66023}"/>
            </a:ext>
          </a:extLst>
        </cdr:cNvPr>
        <cdr:cNvSpPr txBox="1"/>
      </cdr:nvSpPr>
      <cdr:spPr>
        <a:xfrm xmlns:a="http://schemas.openxmlformats.org/drawingml/2006/main">
          <a:off x="2539482" y="97971"/>
          <a:ext cx="1819469" cy="531845"/>
        </a:xfrm>
        <a:prstGeom xmlns:a="http://schemas.openxmlformats.org/drawingml/2006/main" prst="rect">
          <a:avLst/>
        </a:prstGeom>
        <a:solidFill xmlns:a="http://schemas.openxmlformats.org/drawingml/2006/main">
          <a:schemeClr val="bg1"/>
        </a:solidFill>
        <a:ln xmlns:a="http://schemas.openxmlformats.org/drawingml/2006/main" w="19050">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mj-lt"/>
            </a:rPr>
            <a:t>Paid with Series 2020 Referendum Bonds</a:t>
          </a:r>
        </a:p>
      </cdr:txBody>
    </cdr:sp>
  </cdr:relSizeAnchor>
  <cdr:relSizeAnchor xmlns:cdr="http://schemas.openxmlformats.org/drawingml/2006/chartDrawing">
    <cdr:from>
      <cdr:x>0.22402</cdr:x>
      <cdr:y>0.21475</cdr:y>
    </cdr:from>
    <cdr:to>
      <cdr:x>0.29549</cdr:x>
      <cdr:y>0.25921</cdr:y>
    </cdr:to>
    <cdr:sp macro="" textlink="">
      <cdr:nvSpPr>
        <cdr:cNvPr id="5" name="Right Arrow 4">
          <a:extLst xmlns:a="http://schemas.openxmlformats.org/drawingml/2006/main">
            <a:ext uri="{FF2B5EF4-FFF2-40B4-BE49-F238E27FC236}">
              <a16:creationId xmlns:a16="http://schemas.microsoft.com/office/drawing/2014/main" id="{F24D487D-9C8A-A842-A138-81ECF591EB08}"/>
            </a:ext>
          </a:extLst>
        </cdr:cNvPr>
        <cdr:cNvSpPr/>
      </cdr:nvSpPr>
      <cdr:spPr>
        <a:xfrm xmlns:a="http://schemas.openxmlformats.org/drawingml/2006/main" rot="8735168">
          <a:off x="2355684" y="908195"/>
          <a:ext cx="751616" cy="188018"/>
        </a:xfrm>
        <a:prstGeom xmlns:a="http://schemas.openxmlformats.org/drawingml/2006/main" prst="rightArrow">
          <a:avLst/>
        </a:prstGeom>
        <a:solidFill xmlns:a="http://schemas.openxmlformats.org/drawingml/2006/main">
          <a:schemeClr val="accent6">
            <a:lumMod val="60000"/>
            <a:lumOff val="40000"/>
          </a:schemeClr>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0.31869</cdr:x>
      <cdr:y>0.17421</cdr:y>
    </cdr:from>
    <cdr:to>
      <cdr:x>0.34019</cdr:x>
      <cdr:y>0.29675</cdr:y>
    </cdr:to>
    <cdr:sp macro="" textlink="">
      <cdr:nvSpPr>
        <cdr:cNvPr id="6" name="Right Arrow 5">
          <a:extLst xmlns:a="http://schemas.openxmlformats.org/drawingml/2006/main">
            <a:ext uri="{FF2B5EF4-FFF2-40B4-BE49-F238E27FC236}">
              <a16:creationId xmlns:a16="http://schemas.microsoft.com/office/drawing/2014/main" id="{5FC26068-9377-0E4F-8100-E5C919BCBCEB}"/>
            </a:ext>
          </a:extLst>
        </cdr:cNvPr>
        <cdr:cNvSpPr/>
      </cdr:nvSpPr>
      <cdr:spPr>
        <a:xfrm xmlns:a="http://schemas.openxmlformats.org/drawingml/2006/main" rot="5400000">
          <a:off x="3205186" y="882814"/>
          <a:ext cx="518211" cy="226095"/>
        </a:xfrm>
        <a:prstGeom xmlns:a="http://schemas.openxmlformats.org/drawingml/2006/main" prst="rightArrow">
          <a:avLst/>
        </a:prstGeom>
        <a:solidFill xmlns:a="http://schemas.openxmlformats.org/drawingml/2006/main">
          <a:schemeClr val="accent6">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0.10713</cdr:x>
      <cdr:y>0.29322</cdr:y>
    </cdr:from>
    <cdr:to>
      <cdr:x>0.96612</cdr:x>
      <cdr:y>0.42953</cdr:y>
    </cdr:to>
    <cdr:cxnSp macro="">
      <cdr:nvCxnSpPr>
        <cdr:cNvPr id="3" name="Straight Connector 2">
          <a:extLst xmlns:a="http://schemas.openxmlformats.org/drawingml/2006/main">
            <a:ext uri="{FF2B5EF4-FFF2-40B4-BE49-F238E27FC236}">
              <a16:creationId xmlns:a16="http://schemas.microsoft.com/office/drawing/2014/main" id="{6AE1DDB5-1BB0-5147-BD1D-3E862CCEFC31}"/>
            </a:ext>
          </a:extLst>
        </cdr:cNvPr>
        <cdr:cNvCxnSpPr/>
      </cdr:nvCxnSpPr>
      <cdr:spPr>
        <a:xfrm xmlns:a="http://schemas.openxmlformats.org/drawingml/2006/main" flipV="1">
          <a:off x="1126524" y="1275921"/>
          <a:ext cx="9032790" cy="593124"/>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B7138-1A01-D346-AD6C-532EA3A50809}" type="datetimeFigureOut">
              <a:rPr lang="en-US" smtClean="0"/>
              <a:t>7/16/2019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99B61-C79D-C94A-BB63-745E4FB69B68}" type="slidenum">
              <a:rPr lang="en-US" smtClean="0"/>
              <a:t>‹#›</a:t>
            </a:fld>
            <a:endParaRPr lang="en-US"/>
          </a:p>
        </p:txBody>
      </p:sp>
    </p:spTree>
    <p:extLst>
      <p:ext uri="{BB962C8B-B14F-4D97-AF65-F5344CB8AC3E}">
        <p14:creationId xmlns:p14="http://schemas.microsoft.com/office/powerpoint/2010/main" val="2570803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sz="2000" dirty="0">
              <a:ea typeface="+mn-ea"/>
              <a:cs typeface="+mn-cs"/>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6A96704-EA67-3341-B02E-0BD92A8B4ED1}" type="slidenum">
              <a:rPr lang="en-US" sz="1200"/>
              <a:pPr eaLnBrk="1" fontAlgn="base" hangingPunct="1">
                <a:spcBef>
                  <a:spcPct val="0"/>
                </a:spcBef>
                <a:spcAft>
                  <a:spcPct val="0"/>
                </a:spcAft>
              </a:pPr>
              <a:t>28</a:t>
            </a:fld>
            <a:endParaRPr lang="en-US" sz="1200"/>
          </a:p>
        </p:txBody>
      </p:sp>
    </p:spTree>
    <p:extLst>
      <p:ext uri="{BB962C8B-B14F-4D97-AF65-F5344CB8AC3E}">
        <p14:creationId xmlns:p14="http://schemas.microsoft.com/office/powerpoint/2010/main" val="282110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endParaRPr lang="en-US" sz="2000" dirty="0">
              <a:ea typeface="+mn-ea"/>
              <a:cs typeface="+mn-cs"/>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96A96704-EA67-3341-B02E-0BD92A8B4ED1}" type="slidenum">
              <a:rPr lang="en-US" sz="1200"/>
              <a:pPr eaLnBrk="1" fontAlgn="base" hangingPunct="1">
                <a:spcBef>
                  <a:spcPct val="0"/>
                </a:spcBef>
                <a:spcAft>
                  <a:spcPct val="0"/>
                </a:spcAft>
              </a:pPr>
              <a:t>29</a:t>
            </a:fld>
            <a:endParaRPr lang="en-US" sz="1200"/>
          </a:p>
        </p:txBody>
      </p:sp>
    </p:spTree>
    <p:extLst>
      <p:ext uri="{BB962C8B-B14F-4D97-AF65-F5344CB8AC3E}">
        <p14:creationId xmlns:p14="http://schemas.microsoft.com/office/powerpoint/2010/main" val="1088067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5658F-0FE0-D344-954D-EB93DD1E3B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D6D2FD-8852-0048-80D5-FDC586A574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2D8C06-C553-C14F-9558-885D3BDEA288}"/>
              </a:ext>
            </a:extLst>
          </p:cNvPr>
          <p:cNvSpPr>
            <a:spLocks noGrp="1"/>
          </p:cNvSpPr>
          <p:nvPr>
            <p:ph type="dt" sz="half" idx="10"/>
          </p:nvPr>
        </p:nvSpPr>
        <p:spPr/>
        <p:txBody>
          <a:bodyPr/>
          <a:lstStyle/>
          <a:p>
            <a:fld id="{01BE63FE-C06A-0A4F-B552-972B27D32CF0}" type="datetime1">
              <a:rPr lang="en-US" smtClean="0"/>
              <a:t>7/16/2019</a:t>
            </a:fld>
            <a:endParaRPr lang="en-US"/>
          </a:p>
        </p:txBody>
      </p:sp>
      <p:sp>
        <p:nvSpPr>
          <p:cNvPr id="5" name="Footer Placeholder 4">
            <a:extLst>
              <a:ext uri="{FF2B5EF4-FFF2-40B4-BE49-F238E27FC236}">
                <a16:creationId xmlns:a16="http://schemas.microsoft.com/office/drawing/2014/main" id="{9169F347-BB8E-454F-AE73-48362F2F9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A397C-0669-B943-958E-C3190A4CF5C4}"/>
              </a:ext>
            </a:extLst>
          </p:cNvPr>
          <p:cNvSpPr>
            <a:spLocks noGrp="1"/>
          </p:cNvSpPr>
          <p:nvPr>
            <p:ph type="sldNum" sz="quarter" idx="12"/>
          </p:nvPr>
        </p:nvSpPr>
        <p:spPr/>
        <p:txBody>
          <a:bodyPr/>
          <a:lstStyle/>
          <a:p>
            <a:fld id="{8C755E39-9766-9E4A-B16C-3481B4953B26}" type="slidenum">
              <a:rPr lang="en-US" smtClean="0"/>
              <a:t>‹#›</a:t>
            </a:fld>
            <a:endParaRPr lang="en-US"/>
          </a:p>
        </p:txBody>
      </p:sp>
    </p:spTree>
    <p:extLst>
      <p:ext uri="{BB962C8B-B14F-4D97-AF65-F5344CB8AC3E}">
        <p14:creationId xmlns:p14="http://schemas.microsoft.com/office/powerpoint/2010/main" val="172402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8A2BA-EC19-634B-A415-32C8D3BE82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3F69E8-2066-BC48-BDC9-F5C8354D2E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E68DB-E2CC-9546-BB6B-8108443B79A8}"/>
              </a:ext>
            </a:extLst>
          </p:cNvPr>
          <p:cNvSpPr>
            <a:spLocks noGrp="1"/>
          </p:cNvSpPr>
          <p:nvPr>
            <p:ph type="dt" sz="half" idx="10"/>
          </p:nvPr>
        </p:nvSpPr>
        <p:spPr/>
        <p:txBody>
          <a:bodyPr/>
          <a:lstStyle/>
          <a:p>
            <a:fld id="{CF9A6283-B974-854C-8E6B-63D84CFD29E7}" type="datetime1">
              <a:rPr lang="en-US" smtClean="0"/>
              <a:t>7/16/2019</a:t>
            </a:fld>
            <a:endParaRPr lang="en-US"/>
          </a:p>
        </p:txBody>
      </p:sp>
      <p:sp>
        <p:nvSpPr>
          <p:cNvPr id="5" name="Footer Placeholder 4">
            <a:extLst>
              <a:ext uri="{FF2B5EF4-FFF2-40B4-BE49-F238E27FC236}">
                <a16:creationId xmlns:a16="http://schemas.microsoft.com/office/drawing/2014/main" id="{F56D8B75-59F0-154D-8B0A-E182BC971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7A280-18E6-424A-A76A-10D18A403442}"/>
              </a:ext>
            </a:extLst>
          </p:cNvPr>
          <p:cNvSpPr>
            <a:spLocks noGrp="1"/>
          </p:cNvSpPr>
          <p:nvPr>
            <p:ph type="sldNum" sz="quarter" idx="12"/>
          </p:nvPr>
        </p:nvSpPr>
        <p:spPr/>
        <p:txBody>
          <a:bodyPr/>
          <a:lstStyle/>
          <a:p>
            <a:fld id="{8C755E39-9766-9E4A-B16C-3481B4953B26}" type="slidenum">
              <a:rPr lang="en-US" smtClean="0"/>
              <a:t>‹#›</a:t>
            </a:fld>
            <a:endParaRPr lang="en-US"/>
          </a:p>
        </p:txBody>
      </p:sp>
    </p:spTree>
    <p:extLst>
      <p:ext uri="{BB962C8B-B14F-4D97-AF65-F5344CB8AC3E}">
        <p14:creationId xmlns:p14="http://schemas.microsoft.com/office/powerpoint/2010/main" val="228568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FE1BA2-8507-594A-A2CE-BFCD7C6DD9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8482CE-F2A1-C545-9177-3521997B45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9C47B-32C1-3C4C-8424-F919BD6712FA}"/>
              </a:ext>
            </a:extLst>
          </p:cNvPr>
          <p:cNvSpPr>
            <a:spLocks noGrp="1"/>
          </p:cNvSpPr>
          <p:nvPr>
            <p:ph type="dt" sz="half" idx="10"/>
          </p:nvPr>
        </p:nvSpPr>
        <p:spPr/>
        <p:txBody>
          <a:bodyPr/>
          <a:lstStyle/>
          <a:p>
            <a:fld id="{E5A13D78-A3A8-E144-ADC2-3E21533B6C5C}" type="datetime1">
              <a:rPr lang="en-US" smtClean="0"/>
              <a:t>7/16/2019</a:t>
            </a:fld>
            <a:endParaRPr lang="en-US"/>
          </a:p>
        </p:txBody>
      </p:sp>
      <p:sp>
        <p:nvSpPr>
          <p:cNvPr id="5" name="Footer Placeholder 4">
            <a:extLst>
              <a:ext uri="{FF2B5EF4-FFF2-40B4-BE49-F238E27FC236}">
                <a16:creationId xmlns:a16="http://schemas.microsoft.com/office/drawing/2014/main" id="{61D17F1E-E9B5-6A46-99E0-382239D3C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D52C5-0DDE-454C-8C0B-2964886AADDD}"/>
              </a:ext>
            </a:extLst>
          </p:cNvPr>
          <p:cNvSpPr>
            <a:spLocks noGrp="1"/>
          </p:cNvSpPr>
          <p:nvPr>
            <p:ph type="sldNum" sz="quarter" idx="12"/>
          </p:nvPr>
        </p:nvSpPr>
        <p:spPr/>
        <p:txBody>
          <a:bodyPr/>
          <a:lstStyle/>
          <a:p>
            <a:fld id="{8C755E39-9766-9E4A-B16C-3481B4953B26}" type="slidenum">
              <a:rPr lang="en-US" smtClean="0"/>
              <a:t>‹#›</a:t>
            </a:fld>
            <a:endParaRPr lang="en-US"/>
          </a:p>
        </p:txBody>
      </p:sp>
    </p:spTree>
    <p:extLst>
      <p:ext uri="{BB962C8B-B14F-4D97-AF65-F5344CB8AC3E}">
        <p14:creationId xmlns:p14="http://schemas.microsoft.com/office/powerpoint/2010/main" val="143436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3E10-1595-A34E-9425-187261D7B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92F72-BE76-3646-A574-84B89968D4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19A00-3CF4-F74A-B639-296195C5A6D6}"/>
              </a:ext>
            </a:extLst>
          </p:cNvPr>
          <p:cNvSpPr>
            <a:spLocks noGrp="1"/>
          </p:cNvSpPr>
          <p:nvPr>
            <p:ph type="dt" sz="half" idx="10"/>
          </p:nvPr>
        </p:nvSpPr>
        <p:spPr/>
        <p:txBody>
          <a:bodyPr/>
          <a:lstStyle/>
          <a:p>
            <a:fld id="{0851F86C-7A25-CC42-95CE-6CFB5214882A}" type="datetime1">
              <a:rPr lang="en-US" smtClean="0"/>
              <a:t>7/16/2019</a:t>
            </a:fld>
            <a:endParaRPr lang="en-US"/>
          </a:p>
        </p:txBody>
      </p:sp>
      <p:sp>
        <p:nvSpPr>
          <p:cNvPr id="5" name="Footer Placeholder 4">
            <a:extLst>
              <a:ext uri="{FF2B5EF4-FFF2-40B4-BE49-F238E27FC236}">
                <a16:creationId xmlns:a16="http://schemas.microsoft.com/office/drawing/2014/main" id="{443D8983-6AD9-0045-A7C9-D246B34ED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8D102-6309-EC42-B4C4-AA7983AA12CC}"/>
              </a:ext>
            </a:extLst>
          </p:cNvPr>
          <p:cNvSpPr>
            <a:spLocks noGrp="1"/>
          </p:cNvSpPr>
          <p:nvPr>
            <p:ph type="sldNum" sz="quarter" idx="12"/>
          </p:nvPr>
        </p:nvSpPr>
        <p:spPr/>
        <p:txBody>
          <a:bodyPr/>
          <a:lstStyle/>
          <a:p>
            <a:fld id="{8C755E39-9766-9E4A-B16C-3481B4953B26}" type="slidenum">
              <a:rPr lang="en-US" smtClean="0"/>
              <a:t>‹#›</a:t>
            </a:fld>
            <a:endParaRPr lang="en-US"/>
          </a:p>
        </p:txBody>
      </p:sp>
    </p:spTree>
    <p:extLst>
      <p:ext uri="{BB962C8B-B14F-4D97-AF65-F5344CB8AC3E}">
        <p14:creationId xmlns:p14="http://schemas.microsoft.com/office/powerpoint/2010/main" val="373860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BBDD-5390-D043-9BD1-C51F639385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980CBF-0BC2-4745-9739-52A8251D6C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48EC1-43A5-3B41-817B-61D149346680}"/>
              </a:ext>
            </a:extLst>
          </p:cNvPr>
          <p:cNvSpPr>
            <a:spLocks noGrp="1"/>
          </p:cNvSpPr>
          <p:nvPr>
            <p:ph type="dt" sz="half" idx="10"/>
          </p:nvPr>
        </p:nvSpPr>
        <p:spPr/>
        <p:txBody>
          <a:bodyPr/>
          <a:lstStyle/>
          <a:p>
            <a:fld id="{983F5CD7-5E81-D240-B2B1-60A37916E073}" type="datetime1">
              <a:rPr lang="en-US" smtClean="0"/>
              <a:t>7/16/2019</a:t>
            </a:fld>
            <a:endParaRPr lang="en-US"/>
          </a:p>
        </p:txBody>
      </p:sp>
      <p:sp>
        <p:nvSpPr>
          <p:cNvPr id="5" name="Footer Placeholder 4">
            <a:extLst>
              <a:ext uri="{FF2B5EF4-FFF2-40B4-BE49-F238E27FC236}">
                <a16:creationId xmlns:a16="http://schemas.microsoft.com/office/drawing/2014/main" id="{8B591962-EF5C-0E4B-86C9-37E32D4F30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04752-DC19-7045-9D24-75F83A87CC64}"/>
              </a:ext>
            </a:extLst>
          </p:cNvPr>
          <p:cNvSpPr>
            <a:spLocks noGrp="1"/>
          </p:cNvSpPr>
          <p:nvPr>
            <p:ph type="sldNum" sz="quarter" idx="12"/>
          </p:nvPr>
        </p:nvSpPr>
        <p:spPr/>
        <p:txBody>
          <a:bodyPr/>
          <a:lstStyle/>
          <a:p>
            <a:fld id="{8C755E39-9766-9E4A-B16C-3481B4953B26}" type="slidenum">
              <a:rPr lang="en-US" smtClean="0"/>
              <a:t>‹#›</a:t>
            </a:fld>
            <a:endParaRPr lang="en-US"/>
          </a:p>
        </p:txBody>
      </p:sp>
    </p:spTree>
    <p:extLst>
      <p:ext uri="{BB962C8B-B14F-4D97-AF65-F5344CB8AC3E}">
        <p14:creationId xmlns:p14="http://schemas.microsoft.com/office/powerpoint/2010/main" val="245716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BC4D-707C-C848-AD1F-019AC42F9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E47C84-3540-D74A-87EF-052E59A37D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6793C7-BE72-EA4E-AB13-4726EA2D7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01D97C-C9D1-6A4B-A4A3-00FDDACE757A}"/>
              </a:ext>
            </a:extLst>
          </p:cNvPr>
          <p:cNvSpPr>
            <a:spLocks noGrp="1"/>
          </p:cNvSpPr>
          <p:nvPr>
            <p:ph type="dt" sz="half" idx="10"/>
          </p:nvPr>
        </p:nvSpPr>
        <p:spPr/>
        <p:txBody>
          <a:bodyPr/>
          <a:lstStyle/>
          <a:p>
            <a:fld id="{18569D69-4C19-5243-B5E9-E7D40A9EEB96}" type="datetime1">
              <a:rPr lang="en-US" smtClean="0"/>
              <a:t>7/16/2019</a:t>
            </a:fld>
            <a:endParaRPr lang="en-US"/>
          </a:p>
        </p:txBody>
      </p:sp>
      <p:sp>
        <p:nvSpPr>
          <p:cNvPr id="6" name="Footer Placeholder 5">
            <a:extLst>
              <a:ext uri="{FF2B5EF4-FFF2-40B4-BE49-F238E27FC236}">
                <a16:creationId xmlns:a16="http://schemas.microsoft.com/office/drawing/2014/main" id="{91CF5050-831C-0C47-8ACB-72BDF9FA56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7FB82-EC09-2E48-BC90-FB5D064C7074}"/>
              </a:ext>
            </a:extLst>
          </p:cNvPr>
          <p:cNvSpPr>
            <a:spLocks noGrp="1"/>
          </p:cNvSpPr>
          <p:nvPr>
            <p:ph type="sldNum" sz="quarter" idx="12"/>
          </p:nvPr>
        </p:nvSpPr>
        <p:spPr/>
        <p:txBody>
          <a:bodyPr/>
          <a:lstStyle/>
          <a:p>
            <a:fld id="{8C755E39-9766-9E4A-B16C-3481B4953B26}" type="slidenum">
              <a:rPr lang="en-US" smtClean="0"/>
              <a:t>‹#›</a:t>
            </a:fld>
            <a:endParaRPr lang="en-US"/>
          </a:p>
        </p:txBody>
      </p:sp>
    </p:spTree>
    <p:extLst>
      <p:ext uri="{BB962C8B-B14F-4D97-AF65-F5344CB8AC3E}">
        <p14:creationId xmlns:p14="http://schemas.microsoft.com/office/powerpoint/2010/main" val="273115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65949-253A-174B-ABBB-46F18113FA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FEF254-5784-F541-AD2D-1347E6FE1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54E233-956A-0447-8BD5-9126FA72E4A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A72B53-E348-164F-B695-EAAC64D387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90827-547C-5944-B8C1-073C5F1808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3E9978-B243-F84A-9221-3BB333E6C6CA}"/>
              </a:ext>
            </a:extLst>
          </p:cNvPr>
          <p:cNvSpPr>
            <a:spLocks noGrp="1"/>
          </p:cNvSpPr>
          <p:nvPr>
            <p:ph type="dt" sz="half" idx="10"/>
          </p:nvPr>
        </p:nvSpPr>
        <p:spPr/>
        <p:txBody>
          <a:bodyPr/>
          <a:lstStyle/>
          <a:p>
            <a:fld id="{A5874EF9-ADA6-644D-8786-060F642CF7E1}" type="datetime1">
              <a:rPr lang="en-US" smtClean="0"/>
              <a:t>7/16/2019</a:t>
            </a:fld>
            <a:endParaRPr lang="en-US"/>
          </a:p>
        </p:txBody>
      </p:sp>
      <p:sp>
        <p:nvSpPr>
          <p:cNvPr id="8" name="Footer Placeholder 7">
            <a:extLst>
              <a:ext uri="{FF2B5EF4-FFF2-40B4-BE49-F238E27FC236}">
                <a16:creationId xmlns:a16="http://schemas.microsoft.com/office/drawing/2014/main" id="{8A746291-23DF-C443-861B-009D00C93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2BDCD6-9A62-8143-A743-9643E185B61D}"/>
              </a:ext>
            </a:extLst>
          </p:cNvPr>
          <p:cNvSpPr>
            <a:spLocks noGrp="1"/>
          </p:cNvSpPr>
          <p:nvPr>
            <p:ph type="sldNum" sz="quarter" idx="12"/>
          </p:nvPr>
        </p:nvSpPr>
        <p:spPr/>
        <p:txBody>
          <a:bodyPr/>
          <a:lstStyle/>
          <a:p>
            <a:fld id="{8C755E39-9766-9E4A-B16C-3481B4953B26}" type="slidenum">
              <a:rPr lang="en-US" smtClean="0"/>
              <a:t>‹#›</a:t>
            </a:fld>
            <a:endParaRPr lang="en-US"/>
          </a:p>
        </p:txBody>
      </p:sp>
    </p:spTree>
    <p:extLst>
      <p:ext uri="{BB962C8B-B14F-4D97-AF65-F5344CB8AC3E}">
        <p14:creationId xmlns:p14="http://schemas.microsoft.com/office/powerpoint/2010/main" val="237814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F7F9-AA2F-FE49-B955-56268AEA10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A0D7F-8800-1348-ABF4-68B578124360}"/>
              </a:ext>
            </a:extLst>
          </p:cNvPr>
          <p:cNvSpPr>
            <a:spLocks noGrp="1"/>
          </p:cNvSpPr>
          <p:nvPr>
            <p:ph type="dt" sz="half" idx="10"/>
          </p:nvPr>
        </p:nvSpPr>
        <p:spPr/>
        <p:txBody>
          <a:bodyPr/>
          <a:lstStyle/>
          <a:p>
            <a:fld id="{4E07EAA4-2A8B-3343-9F70-C2243475590D}" type="datetime1">
              <a:rPr lang="en-US" smtClean="0"/>
              <a:t>7/16/2019</a:t>
            </a:fld>
            <a:endParaRPr lang="en-US"/>
          </a:p>
        </p:txBody>
      </p:sp>
      <p:sp>
        <p:nvSpPr>
          <p:cNvPr id="4" name="Footer Placeholder 3">
            <a:extLst>
              <a:ext uri="{FF2B5EF4-FFF2-40B4-BE49-F238E27FC236}">
                <a16:creationId xmlns:a16="http://schemas.microsoft.com/office/drawing/2014/main" id="{7251DC13-83D9-0441-AEBF-C0B14BBC8B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BB0EF4-957C-0A4F-9A73-BCC2A8542128}"/>
              </a:ext>
            </a:extLst>
          </p:cNvPr>
          <p:cNvSpPr>
            <a:spLocks noGrp="1"/>
          </p:cNvSpPr>
          <p:nvPr>
            <p:ph type="sldNum" sz="quarter" idx="12"/>
          </p:nvPr>
        </p:nvSpPr>
        <p:spPr/>
        <p:txBody>
          <a:bodyPr/>
          <a:lstStyle/>
          <a:p>
            <a:fld id="{8C755E39-9766-9E4A-B16C-3481B4953B26}" type="slidenum">
              <a:rPr lang="en-US" smtClean="0"/>
              <a:t>‹#›</a:t>
            </a:fld>
            <a:endParaRPr lang="en-US"/>
          </a:p>
        </p:txBody>
      </p:sp>
    </p:spTree>
    <p:extLst>
      <p:ext uri="{BB962C8B-B14F-4D97-AF65-F5344CB8AC3E}">
        <p14:creationId xmlns:p14="http://schemas.microsoft.com/office/powerpoint/2010/main" val="358507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99AC08-5D31-2745-94B2-0284A6D9D1ED}"/>
              </a:ext>
            </a:extLst>
          </p:cNvPr>
          <p:cNvSpPr>
            <a:spLocks noGrp="1"/>
          </p:cNvSpPr>
          <p:nvPr>
            <p:ph type="dt" sz="half" idx="10"/>
          </p:nvPr>
        </p:nvSpPr>
        <p:spPr/>
        <p:txBody>
          <a:bodyPr/>
          <a:lstStyle/>
          <a:p>
            <a:fld id="{BE4CA2AD-AC9E-934B-A63E-E775AF61EEE6}" type="datetime1">
              <a:rPr lang="en-US" smtClean="0"/>
              <a:t>7/16/2019</a:t>
            </a:fld>
            <a:endParaRPr lang="en-US"/>
          </a:p>
        </p:txBody>
      </p:sp>
      <p:sp>
        <p:nvSpPr>
          <p:cNvPr id="3" name="Footer Placeholder 2">
            <a:extLst>
              <a:ext uri="{FF2B5EF4-FFF2-40B4-BE49-F238E27FC236}">
                <a16:creationId xmlns:a16="http://schemas.microsoft.com/office/drawing/2014/main" id="{79F2700C-F34A-1C44-85BE-22C427E759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8224D2-5B34-DD4D-A1B2-2F94B80B7FEF}"/>
              </a:ext>
            </a:extLst>
          </p:cNvPr>
          <p:cNvSpPr>
            <a:spLocks noGrp="1"/>
          </p:cNvSpPr>
          <p:nvPr>
            <p:ph type="sldNum" sz="quarter" idx="12"/>
          </p:nvPr>
        </p:nvSpPr>
        <p:spPr/>
        <p:txBody>
          <a:bodyPr/>
          <a:lstStyle/>
          <a:p>
            <a:fld id="{8C755E39-9766-9E4A-B16C-3481B4953B26}" type="slidenum">
              <a:rPr lang="en-US" smtClean="0"/>
              <a:t>‹#›</a:t>
            </a:fld>
            <a:endParaRPr lang="en-US"/>
          </a:p>
        </p:txBody>
      </p:sp>
    </p:spTree>
    <p:extLst>
      <p:ext uri="{BB962C8B-B14F-4D97-AF65-F5344CB8AC3E}">
        <p14:creationId xmlns:p14="http://schemas.microsoft.com/office/powerpoint/2010/main" val="397613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B55D4-BC8B-654E-9438-AAF7B7A03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EFB94A-7728-F045-BBB2-10AB794B88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1E35FE-1CFE-864E-8347-08F9C3286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A99B32-697F-E048-B31A-DB2B0A22E1DB}"/>
              </a:ext>
            </a:extLst>
          </p:cNvPr>
          <p:cNvSpPr>
            <a:spLocks noGrp="1"/>
          </p:cNvSpPr>
          <p:nvPr>
            <p:ph type="dt" sz="half" idx="10"/>
          </p:nvPr>
        </p:nvSpPr>
        <p:spPr/>
        <p:txBody>
          <a:bodyPr/>
          <a:lstStyle/>
          <a:p>
            <a:fld id="{A5EC9CF7-2068-F84B-BDF4-501731F9C2A3}" type="datetime1">
              <a:rPr lang="en-US" smtClean="0"/>
              <a:t>7/16/2019</a:t>
            </a:fld>
            <a:endParaRPr lang="en-US"/>
          </a:p>
        </p:txBody>
      </p:sp>
      <p:sp>
        <p:nvSpPr>
          <p:cNvPr id="6" name="Footer Placeholder 5">
            <a:extLst>
              <a:ext uri="{FF2B5EF4-FFF2-40B4-BE49-F238E27FC236}">
                <a16:creationId xmlns:a16="http://schemas.microsoft.com/office/drawing/2014/main" id="{8006532B-ED22-4A42-BE0B-3A690EB72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2E8B11-869A-8548-86A4-8B4D4AD305D8}"/>
              </a:ext>
            </a:extLst>
          </p:cNvPr>
          <p:cNvSpPr>
            <a:spLocks noGrp="1"/>
          </p:cNvSpPr>
          <p:nvPr>
            <p:ph type="sldNum" sz="quarter" idx="12"/>
          </p:nvPr>
        </p:nvSpPr>
        <p:spPr/>
        <p:txBody>
          <a:bodyPr/>
          <a:lstStyle/>
          <a:p>
            <a:fld id="{8C755E39-9766-9E4A-B16C-3481B4953B26}" type="slidenum">
              <a:rPr lang="en-US" smtClean="0"/>
              <a:t>‹#›</a:t>
            </a:fld>
            <a:endParaRPr lang="en-US"/>
          </a:p>
        </p:txBody>
      </p:sp>
    </p:spTree>
    <p:extLst>
      <p:ext uri="{BB962C8B-B14F-4D97-AF65-F5344CB8AC3E}">
        <p14:creationId xmlns:p14="http://schemas.microsoft.com/office/powerpoint/2010/main" val="303366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09749-5C15-A246-88FD-F1B24D9ABC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5F7CEF-532A-A747-95C2-08435148AF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A9C341-8E09-3A4D-86A1-C6BCCFEED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5CF3A4-D78B-474C-95AD-543BE6B78235}"/>
              </a:ext>
            </a:extLst>
          </p:cNvPr>
          <p:cNvSpPr>
            <a:spLocks noGrp="1"/>
          </p:cNvSpPr>
          <p:nvPr>
            <p:ph type="dt" sz="half" idx="10"/>
          </p:nvPr>
        </p:nvSpPr>
        <p:spPr/>
        <p:txBody>
          <a:bodyPr/>
          <a:lstStyle/>
          <a:p>
            <a:fld id="{439E790E-A692-F24C-B8D0-B2AA526D8F52}" type="datetime1">
              <a:rPr lang="en-US" smtClean="0"/>
              <a:t>7/16/2019</a:t>
            </a:fld>
            <a:endParaRPr lang="en-US"/>
          </a:p>
        </p:txBody>
      </p:sp>
      <p:sp>
        <p:nvSpPr>
          <p:cNvPr id="6" name="Footer Placeholder 5">
            <a:extLst>
              <a:ext uri="{FF2B5EF4-FFF2-40B4-BE49-F238E27FC236}">
                <a16:creationId xmlns:a16="http://schemas.microsoft.com/office/drawing/2014/main" id="{A4B29BF9-2072-6A44-B6CD-9CFF06ABD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20BC5-BD4A-6C49-9E6B-645ACE2772E2}"/>
              </a:ext>
            </a:extLst>
          </p:cNvPr>
          <p:cNvSpPr>
            <a:spLocks noGrp="1"/>
          </p:cNvSpPr>
          <p:nvPr>
            <p:ph type="sldNum" sz="quarter" idx="12"/>
          </p:nvPr>
        </p:nvSpPr>
        <p:spPr/>
        <p:txBody>
          <a:bodyPr/>
          <a:lstStyle/>
          <a:p>
            <a:fld id="{8C755E39-9766-9E4A-B16C-3481B4953B26}" type="slidenum">
              <a:rPr lang="en-US" smtClean="0"/>
              <a:t>‹#›</a:t>
            </a:fld>
            <a:endParaRPr lang="en-US"/>
          </a:p>
        </p:txBody>
      </p:sp>
    </p:spTree>
    <p:extLst>
      <p:ext uri="{BB962C8B-B14F-4D97-AF65-F5344CB8AC3E}">
        <p14:creationId xmlns:p14="http://schemas.microsoft.com/office/powerpoint/2010/main" val="3197066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F6F8B-7822-4946-A375-15630AB68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FCCD59-8C77-CD45-9DB0-A38555D72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90B3DE-EA03-4446-9606-B51C0183A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12549-F685-254E-ABE5-B66114309DC5}" type="datetime1">
              <a:rPr lang="en-US" smtClean="0"/>
              <a:t>7/16/2019</a:t>
            </a:fld>
            <a:endParaRPr lang="en-US"/>
          </a:p>
        </p:txBody>
      </p:sp>
      <p:sp>
        <p:nvSpPr>
          <p:cNvPr id="5" name="Footer Placeholder 4">
            <a:extLst>
              <a:ext uri="{FF2B5EF4-FFF2-40B4-BE49-F238E27FC236}">
                <a16:creationId xmlns:a16="http://schemas.microsoft.com/office/drawing/2014/main" id="{6F2EAC6A-14E2-0440-B4B1-733C48EA7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6D423F-563F-5046-90D4-85EAC4E96C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5E39-9766-9E4A-B16C-3481B4953B26}" type="slidenum">
              <a:rPr lang="en-US" smtClean="0"/>
              <a:t>‹#›</a:t>
            </a:fld>
            <a:endParaRPr lang="en-US"/>
          </a:p>
        </p:txBody>
      </p:sp>
    </p:spTree>
    <p:extLst>
      <p:ext uri="{BB962C8B-B14F-4D97-AF65-F5344CB8AC3E}">
        <p14:creationId xmlns:p14="http://schemas.microsoft.com/office/powerpoint/2010/main" val="188441402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E614-7C13-3142-8F33-DFF7AE324E90}"/>
              </a:ext>
            </a:extLst>
          </p:cNvPr>
          <p:cNvSpPr>
            <a:spLocks noGrp="1"/>
          </p:cNvSpPr>
          <p:nvPr>
            <p:ph type="ctrTitle"/>
          </p:nvPr>
        </p:nvSpPr>
        <p:spPr>
          <a:xfrm>
            <a:off x="1524000" y="2203899"/>
            <a:ext cx="9144000" cy="1306063"/>
          </a:xfrm>
        </p:spPr>
        <p:txBody>
          <a:bodyPr>
            <a:normAutofit/>
          </a:bodyPr>
          <a:lstStyle/>
          <a:p>
            <a:r>
              <a:rPr lang="en-US" sz="5400" b="1" cap="small" dirty="0"/>
              <a:t>School Finance Presentation</a:t>
            </a:r>
            <a:r>
              <a:rPr lang="en-US" sz="4000" cap="small" dirty="0"/>
              <a:t/>
            </a:r>
            <a:br>
              <a:rPr lang="en-US" sz="4000" cap="small" dirty="0"/>
            </a:br>
            <a:endParaRPr lang="en-US" sz="3200" cap="small" dirty="0"/>
          </a:p>
        </p:txBody>
      </p:sp>
      <p:sp>
        <p:nvSpPr>
          <p:cNvPr id="3" name="Subtitle 2">
            <a:extLst>
              <a:ext uri="{FF2B5EF4-FFF2-40B4-BE49-F238E27FC236}">
                <a16:creationId xmlns:a16="http://schemas.microsoft.com/office/drawing/2014/main" id="{EE79E669-7281-344A-8631-3503993F4ACC}"/>
              </a:ext>
            </a:extLst>
          </p:cNvPr>
          <p:cNvSpPr>
            <a:spLocks noGrp="1"/>
          </p:cNvSpPr>
          <p:nvPr>
            <p:ph type="subTitle" idx="1"/>
          </p:nvPr>
        </p:nvSpPr>
        <p:spPr>
          <a:xfrm>
            <a:off x="805070" y="3602038"/>
            <a:ext cx="9862930" cy="1655762"/>
          </a:xfrm>
        </p:spPr>
        <p:txBody>
          <a:bodyPr>
            <a:normAutofit/>
          </a:bodyPr>
          <a:lstStyle/>
          <a:p>
            <a:r>
              <a:rPr lang="en-US" b="1" cap="small" dirty="0">
                <a:solidFill>
                  <a:schemeClr val="accent6">
                    <a:lumMod val="75000"/>
                  </a:schemeClr>
                </a:solidFill>
                <a:latin typeface="+mj-lt"/>
              </a:rPr>
              <a:t>Prepared for:  Board of Education, Oak Park Elementary School District 97</a:t>
            </a:r>
          </a:p>
          <a:p>
            <a:endParaRPr lang="en-US" b="1" cap="small" dirty="0">
              <a:latin typeface="+mj-lt"/>
            </a:endParaRPr>
          </a:p>
          <a:p>
            <a:r>
              <a:rPr lang="en-US" b="1" cap="small" dirty="0">
                <a:latin typeface="+mj-lt"/>
              </a:rPr>
              <a:t>July 16, 2019</a:t>
            </a:r>
          </a:p>
          <a:p>
            <a:endParaRPr lang="en-US" dirty="0"/>
          </a:p>
        </p:txBody>
      </p:sp>
      <p:pic>
        <p:nvPicPr>
          <p:cNvPr id="5" name="Picture 4">
            <a:extLst>
              <a:ext uri="{FF2B5EF4-FFF2-40B4-BE49-F238E27FC236}">
                <a16:creationId xmlns:a16="http://schemas.microsoft.com/office/drawing/2014/main" id="{06FE511F-9ED7-E94E-BCD3-14C842AC2C96}"/>
              </a:ext>
            </a:extLst>
          </p:cNvPr>
          <p:cNvPicPr>
            <a:picLocks noChangeAspect="1"/>
          </p:cNvPicPr>
          <p:nvPr/>
        </p:nvPicPr>
        <p:blipFill>
          <a:blip r:embed="rId2"/>
          <a:stretch>
            <a:fillRect/>
          </a:stretch>
        </p:blipFill>
        <p:spPr>
          <a:xfrm>
            <a:off x="469557" y="177393"/>
            <a:ext cx="2026507" cy="2026507"/>
          </a:xfrm>
          <a:prstGeom prst="rect">
            <a:avLst/>
          </a:prstGeom>
        </p:spPr>
      </p:pic>
      <p:pic>
        <p:nvPicPr>
          <p:cNvPr id="8" name="Picture 7">
            <a:extLst>
              <a:ext uri="{FF2B5EF4-FFF2-40B4-BE49-F238E27FC236}">
                <a16:creationId xmlns:a16="http://schemas.microsoft.com/office/drawing/2014/main" id="{8ABE703A-DE9E-A242-8EF6-369857F4AC7A}"/>
              </a:ext>
            </a:extLst>
          </p:cNvPr>
          <p:cNvPicPr/>
          <p:nvPr/>
        </p:nvPicPr>
        <p:blipFill>
          <a:blip r:embed="rId3">
            <a:extLst>
              <a:ext uri="{28A0092B-C50C-407E-A947-70E740481C1C}">
                <a14:useLocalDpi xmlns:a14="http://schemas.microsoft.com/office/drawing/2010/main" val="0"/>
              </a:ext>
            </a:extLst>
          </a:blip>
          <a:stretch>
            <a:fillRect/>
          </a:stretch>
        </p:blipFill>
        <p:spPr>
          <a:xfrm>
            <a:off x="8649730" y="5735637"/>
            <a:ext cx="2681416" cy="772340"/>
          </a:xfrm>
          <a:prstGeom prst="rect">
            <a:avLst/>
          </a:prstGeom>
        </p:spPr>
      </p:pic>
      <p:sp>
        <p:nvSpPr>
          <p:cNvPr id="10" name="TextBox 9">
            <a:extLst>
              <a:ext uri="{FF2B5EF4-FFF2-40B4-BE49-F238E27FC236}">
                <a16:creationId xmlns:a16="http://schemas.microsoft.com/office/drawing/2014/main" id="{5D16D9AA-D800-7D4D-881A-CACF6CC8F6C7}"/>
              </a:ext>
            </a:extLst>
          </p:cNvPr>
          <p:cNvSpPr txBox="1"/>
          <p:nvPr/>
        </p:nvSpPr>
        <p:spPr>
          <a:xfrm>
            <a:off x="1063815" y="5861646"/>
            <a:ext cx="2864498" cy="646331"/>
          </a:xfrm>
          <a:prstGeom prst="rect">
            <a:avLst/>
          </a:prstGeom>
          <a:noFill/>
        </p:spPr>
        <p:txBody>
          <a:bodyPr wrap="square" rtlCol="0">
            <a:spAutoFit/>
          </a:bodyPr>
          <a:lstStyle/>
          <a:p>
            <a:r>
              <a:rPr lang="en-US" dirty="0">
                <a:latin typeface="+mj-lt"/>
              </a:rPr>
              <a:t>Prepared and Presented by Dr. Robert G. Grossi</a:t>
            </a:r>
          </a:p>
        </p:txBody>
      </p:sp>
    </p:spTree>
    <p:extLst>
      <p:ext uri="{BB962C8B-B14F-4D97-AF65-F5344CB8AC3E}">
        <p14:creationId xmlns:p14="http://schemas.microsoft.com/office/powerpoint/2010/main" val="357114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4"/>
          <p:cNvSpPr>
            <a:spLocks noGrp="1"/>
          </p:cNvSpPr>
          <p:nvPr>
            <p:ph type="title"/>
          </p:nvPr>
        </p:nvSpPr>
        <p:spPr/>
        <p:txBody>
          <a:bodyPr>
            <a:normAutofit/>
          </a:bodyPr>
          <a:lstStyle/>
          <a:p>
            <a:r>
              <a:rPr lang="en-US" sz="4000" b="1" cap="small" dirty="0">
                <a:cs typeface="Avenir Heavy" charset="0"/>
              </a:rPr>
              <a:t>Key Takeaways for Oak Park Elementary 97</a:t>
            </a:r>
            <a:br>
              <a:rPr lang="en-US" sz="4000" b="1" cap="small" dirty="0">
                <a:cs typeface="Avenir Heavy" charset="0"/>
              </a:rPr>
            </a:br>
            <a:r>
              <a:rPr lang="en-US" sz="2400" b="1" cap="small" dirty="0">
                <a:solidFill>
                  <a:schemeClr val="accent6">
                    <a:lumMod val="75000"/>
                  </a:schemeClr>
                </a:solidFill>
                <a:cs typeface="Avenir Heavy" charset="0"/>
              </a:rPr>
              <a:t>Expected Future Revenue Growth</a:t>
            </a:r>
          </a:p>
        </p:txBody>
      </p:sp>
      <p:sp>
        <p:nvSpPr>
          <p:cNvPr id="6" name="Content Placeholder 5"/>
          <p:cNvSpPr>
            <a:spLocks noGrp="1"/>
          </p:cNvSpPr>
          <p:nvPr>
            <p:ph idx="1"/>
          </p:nvPr>
        </p:nvSpPr>
        <p:spPr>
          <a:xfrm>
            <a:off x="838199" y="1752600"/>
            <a:ext cx="10678297" cy="4495800"/>
          </a:xfrm>
        </p:spPr>
        <p:txBody>
          <a:bodyPr>
            <a:normAutofit/>
          </a:bodyPr>
          <a:lstStyle/>
          <a:p>
            <a:pPr marL="0" indent="0">
              <a:buSzPct val="100000"/>
              <a:buNone/>
              <a:defRPr/>
            </a:pPr>
            <a:endParaRPr lang="en-US" sz="2400" dirty="0">
              <a:latin typeface="+mj-lt"/>
              <a:cs typeface="Avenir Medium"/>
            </a:endParaRPr>
          </a:p>
          <a:p>
            <a:pPr marL="514350" indent="-514350">
              <a:buSzPct val="100000"/>
              <a:buFont typeface="+mj-ea"/>
              <a:buAutoNum type="circleNumDbPlain"/>
              <a:defRPr/>
            </a:pPr>
            <a:r>
              <a:rPr lang="en-US" sz="2000" dirty="0">
                <a:latin typeface="+mj-lt"/>
                <a:cs typeface="Avenir Medium"/>
              </a:rPr>
              <a:t>The District will see little new money flowing through the Evidenced-Based Funding Model.  Of the approximately $1 billion increase in the funding level over the past three years, the District’s funding level has increased by about $500,000 (approximately $82 per pupil). </a:t>
            </a:r>
          </a:p>
          <a:p>
            <a:pPr marL="514350" indent="-514350">
              <a:buSzPct val="100000"/>
              <a:buFont typeface="+mj-ea"/>
              <a:buAutoNum type="circleNumDbPlain"/>
              <a:defRPr/>
            </a:pPr>
            <a:r>
              <a:rPr lang="en-US" sz="2000" dirty="0">
                <a:latin typeface="+mj-lt"/>
                <a:cs typeface="Avenir Medium"/>
              </a:rPr>
              <a:t>Based on the current funding shortfalls as defined in the EBF formula, the State is still underfunding school districts by $5-$8 billion dollars.  As the State uses its resources to close this gap, the likelihood of pension shifts and tax increases to attempt to stabilize the State’s financial condition will increase.</a:t>
            </a:r>
          </a:p>
          <a:p>
            <a:pPr marL="514350" indent="-514350">
              <a:buSzPct val="100000"/>
              <a:buFont typeface="+mj-ea"/>
              <a:buAutoNum type="circleNumDbPlain"/>
              <a:defRPr/>
            </a:pPr>
            <a:r>
              <a:rPr lang="en-US" sz="2000" dirty="0">
                <a:latin typeface="+mj-lt"/>
                <a:cs typeface="Avenir Medium"/>
              </a:rPr>
              <a:t>The passage of an income tax increase raises the probability of the passage of a property tax freeze, which would have a significant adverse impact on future revenue growth in Oak Park Elementary District 97.</a:t>
            </a:r>
          </a:p>
          <a:p>
            <a:pPr marL="514350" indent="-514350">
              <a:buSzPct val="100000"/>
              <a:buFont typeface="+mj-ea"/>
              <a:buAutoNum type="circleNumDbPlain"/>
              <a:defRPr/>
            </a:pPr>
            <a:r>
              <a:rPr lang="en-US" sz="2000" dirty="0">
                <a:latin typeface="+mj-lt"/>
                <a:cs typeface="Avenir Medium"/>
              </a:rPr>
              <a:t>It is likely that the only area of revenue growth will come from real estate tax revenues.</a:t>
            </a:r>
          </a:p>
        </p:txBody>
      </p:sp>
      <p:sp>
        <p:nvSpPr>
          <p:cNvPr id="2" name="Slide Number Placeholder 1">
            <a:extLst>
              <a:ext uri="{FF2B5EF4-FFF2-40B4-BE49-F238E27FC236}">
                <a16:creationId xmlns:a16="http://schemas.microsoft.com/office/drawing/2014/main" id="{4F7890BC-7C40-D64D-983A-1D03BD23DBC6}"/>
              </a:ext>
            </a:extLst>
          </p:cNvPr>
          <p:cNvSpPr>
            <a:spLocks noGrp="1"/>
          </p:cNvSpPr>
          <p:nvPr>
            <p:ph type="sldNum" sz="quarter" idx="12"/>
          </p:nvPr>
        </p:nvSpPr>
        <p:spPr/>
        <p:txBody>
          <a:bodyPr/>
          <a:lstStyle/>
          <a:p>
            <a:fld id="{8C755E39-9766-9E4A-B16C-3481B4953B26}" type="slidenum">
              <a:rPr lang="en-US" smtClean="0"/>
              <a:t>10</a:t>
            </a:fld>
            <a:endParaRPr lang="en-US"/>
          </a:p>
        </p:txBody>
      </p:sp>
    </p:spTree>
    <p:extLst>
      <p:ext uri="{BB962C8B-B14F-4D97-AF65-F5344CB8AC3E}">
        <p14:creationId xmlns:p14="http://schemas.microsoft.com/office/powerpoint/2010/main" val="188244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1B7092-1E64-3F48-A959-9553261B129B}"/>
              </a:ext>
            </a:extLst>
          </p:cNvPr>
          <p:cNvSpPr>
            <a:spLocks noGrp="1"/>
          </p:cNvSpPr>
          <p:nvPr>
            <p:ph type="title"/>
          </p:nvPr>
        </p:nvSpPr>
        <p:spPr/>
        <p:txBody>
          <a:bodyPr/>
          <a:lstStyle/>
          <a:p>
            <a:r>
              <a:rPr lang="en-US" cap="small" dirty="0"/>
              <a:t>Expenditures</a:t>
            </a:r>
          </a:p>
        </p:txBody>
      </p:sp>
      <p:sp>
        <p:nvSpPr>
          <p:cNvPr id="5" name="Text Placeholder 4">
            <a:extLst>
              <a:ext uri="{FF2B5EF4-FFF2-40B4-BE49-F238E27FC236}">
                <a16:creationId xmlns:a16="http://schemas.microsoft.com/office/drawing/2014/main" id="{CC77033F-060A-2541-B6A8-D31082EE5E84}"/>
              </a:ext>
            </a:extLst>
          </p:cNvPr>
          <p:cNvSpPr>
            <a:spLocks noGrp="1"/>
          </p:cNvSpPr>
          <p:nvPr>
            <p:ph type="body" idx="1"/>
          </p:nvPr>
        </p:nvSpPr>
        <p:spPr/>
        <p:txBody>
          <a:bodyPr/>
          <a:lstStyle/>
          <a:p>
            <a:r>
              <a:rPr lang="en-US" cap="small" dirty="0">
                <a:solidFill>
                  <a:schemeClr val="accent6">
                    <a:lumMod val="75000"/>
                  </a:schemeClr>
                </a:solidFill>
              </a:rPr>
              <a:t>Describing the Major Expense Types for School Districts (”Objects”)</a:t>
            </a:r>
          </a:p>
        </p:txBody>
      </p:sp>
      <p:pic>
        <p:nvPicPr>
          <p:cNvPr id="6" name="Picture 5">
            <a:extLst>
              <a:ext uri="{FF2B5EF4-FFF2-40B4-BE49-F238E27FC236}">
                <a16:creationId xmlns:a16="http://schemas.microsoft.com/office/drawing/2014/main" id="{BE5D3E27-078E-B642-ABB5-E00917541F56}"/>
              </a:ext>
            </a:extLst>
          </p:cNvPr>
          <p:cNvPicPr>
            <a:picLocks noChangeAspect="1"/>
          </p:cNvPicPr>
          <p:nvPr/>
        </p:nvPicPr>
        <p:blipFill>
          <a:blip r:embed="rId2"/>
          <a:stretch>
            <a:fillRect/>
          </a:stretch>
        </p:blipFill>
        <p:spPr>
          <a:xfrm>
            <a:off x="469557" y="177393"/>
            <a:ext cx="2026507" cy="2026507"/>
          </a:xfrm>
          <a:prstGeom prst="rect">
            <a:avLst/>
          </a:prstGeom>
        </p:spPr>
      </p:pic>
      <p:sp>
        <p:nvSpPr>
          <p:cNvPr id="3" name="Slide Number Placeholder 2">
            <a:extLst>
              <a:ext uri="{FF2B5EF4-FFF2-40B4-BE49-F238E27FC236}">
                <a16:creationId xmlns:a16="http://schemas.microsoft.com/office/drawing/2014/main" id="{A4079990-7550-2F48-A23D-D3B4401F104F}"/>
              </a:ext>
            </a:extLst>
          </p:cNvPr>
          <p:cNvSpPr>
            <a:spLocks noGrp="1"/>
          </p:cNvSpPr>
          <p:nvPr>
            <p:ph type="sldNum" sz="quarter" idx="12"/>
          </p:nvPr>
        </p:nvSpPr>
        <p:spPr/>
        <p:txBody>
          <a:bodyPr/>
          <a:lstStyle/>
          <a:p>
            <a:fld id="{8C755E39-9766-9E4A-B16C-3481B4953B26}" type="slidenum">
              <a:rPr lang="en-US" smtClean="0"/>
              <a:t>11</a:t>
            </a:fld>
            <a:endParaRPr lang="en-US"/>
          </a:p>
        </p:txBody>
      </p:sp>
    </p:spTree>
    <p:extLst>
      <p:ext uri="{BB962C8B-B14F-4D97-AF65-F5344CB8AC3E}">
        <p14:creationId xmlns:p14="http://schemas.microsoft.com/office/powerpoint/2010/main" val="16099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p:txBody>
          <a:bodyPr/>
          <a:lstStyle/>
          <a:p>
            <a:pPr eaLnBrk="1" hangingPunct="1"/>
            <a:r>
              <a:rPr lang="en-US" sz="4000" b="1" cap="small" dirty="0">
                <a:solidFill>
                  <a:srgbClr val="000000"/>
                </a:solidFill>
              </a:rPr>
              <a:t>Expenditure Types</a:t>
            </a:r>
          </a:p>
        </p:txBody>
      </p:sp>
      <p:sp>
        <p:nvSpPr>
          <p:cNvPr id="32769" name="Text Placeholder 5"/>
          <p:cNvSpPr>
            <a:spLocks noGrp="1"/>
          </p:cNvSpPr>
          <p:nvPr>
            <p:ph sz="quarter" idx="1"/>
          </p:nvPr>
        </p:nvSpPr>
        <p:spPr/>
        <p:txBody>
          <a:bodyPr/>
          <a:lstStyle/>
          <a:p>
            <a:pPr marL="457200" indent="-457200">
              <a:buClr>
                <a:schemeClr val="tx1"/>
              </a:buClr>
              <a:buFont typeface="Wingdings" charset="2"/>
              <a:buChar char="q"/>
            </a:pPr>
            <a:r>
              <a:rPr lang="en-US" sz="2600" dirty="0">
                <a:latin typeface="+mj-lt"/>
              </a:rPr>
              <a:t>Salaries </a:t>
            </a:r>
            <a:r>
              <a:rPr lang="en-US" sz="1700" dirty="0">
                <a:latin typeface="+mj-lt"/>
              </a:rPr>
              <a:t>– Object 100</a:t>
            </a:r>
          </a:p>
          <a:p>
            <a:pPr marL="652463" lvl="1" indent="-285750">
              <a:buClr>
                <a:schemeClr val="tx1"/>
              </a:buClr>
              <a:buFont typeface="Wingdings" charset="2"/>
              <a:buChar char="q"/>
            </a:pPr>
            <a:r>
              <a:rPr lang="en-US" sz="1600" dirty="0">
                <a:latin typeface="+mj-lt"/>
              </a:rPr>
              <a:t>All Employee Salaries</a:t>
            </a:r>
          </a:p>
          <a:p>
            <a:pPr marL="457200" indent="-457200">
              <a:buClr>
                <a:schemeClr val="tx1"/>
              </a:buClr>
              <a:buFont typeface="Wingdings" charset="2"/>
              <a:buChar char="q"/>
            </a:pPr>
            <a:r>
              <a:rPr lang="en-US" sz="2600" dirty="0">
                <a:latin typeface="+mj-lt"/>
              </a:rPr>
              <a:t>Benefits </a:t>
            </a:r>
            <a:r>
              <a:rPr lang="en-US" sz="1700" dirty="0">
                <a:latin typeface="+mj-lt"/>
              </a:rPr>
              <a:t>– Object 200</a:t>
            </a:r>
          </a:p>
          <a:p>
            <a:pPr marL="652463" lvl="1" indent="-285750">
              <a:buClr>
                <a:schemeClr val="tx1"/>
              </a:buClr>
              <a:buFont typeface="Wingdings" charset="2"/>
              <a:buChar char="q"/>
            </a:pPr>
            <a:r>
              <a:rPr lang="en-US" sz="1600" dirty="0">
                <a:latin typeface="+mj-lt"/>
              </a:rPr>
              <a:t>Medical, Dental, Vision, Disability, and Life Insurance, Social Security, Medicare, Tuition Reimbursement, TRS</a:t>
            </a:r>
          </a:p>
          <a:p>
            <a:pPr marL="457200" indent="-457200">
              <a:buClr>
                <a:schemeClr val="tx1"/>
              </a:buClr>
              <a:buFont typeface="Wingdings" charset="2"/>
              <a:buChar char="q"/>
            </a:pPr>
            <a:r>
              <a:rPr lang="en-US" sz="2600" dirty="0">
                <a:latin typeface="+mj-lt"/>
              </a:rPr>
              <a:t>Professional Services </a:t>
            </a:r>
            <a:r>
              <a:rPr lang="en-US" sz="1700" dirty="0">
                <a:latin typeface="+mj-lt"/>
              </a:rPr>
              <a:t>– Object 300</a:t>
            </a:r>
          </a:p>
          <a:p>
            <a:pPr marL="652463" lvl="1" indent="-285750">
              <a:buClr>
                <a:schemeClr val="tx1"/>
              </a:buClr>
              <a:buFont typeface="Wingdings" charset="2"/>
              <a:buChar char="q"/>
            </a:pPr>
            <a:r>
              <a:rPr lang="en-US" sz="1600" dirty="0">
                <a:latin typeface="+mj-lt"/>
              </a:rPr>
              <a:t>Audit and Legal Fees, Consultants, Professional Development, Repair and Maintenance, Rentals, Security, Travel, Communications, Worker</a:t>
            </a:r>
            <a:r>
              <a:rPr lang="ja-JP" altLang="en-US" sz="1600" dirty="0">
                <a:latin typeface="+mj-lt"/>
              </a:rPr>
              <a:t>’</a:t>
            </a:r>
            <a:r>
              <a:rPr lang="en-US" altLang="ja-JP" sz="1600" dirty="0">
                <a:latin typeface="+mj-lt"/>
              </a:rPr>
              <a:t>s Compensation, School Board Legal, General Liability Insurance, Unemployment</a:t>
            </a:r>
          </a:p>
          <a:p>
            <a:pPr marL="457200" indent="-457200">
              <a:buClr>
                <a:schemeClr val="tx1"/>
              </a:buClr>
              <a:buFont typeface="Wingdings" charset="2"/>
              <a:buChar char="q"/>
            </a:pPr>
            <a:r>
              <a:rPr lang="en-US" sz="2600" dirty="0">
                <a:latin typeface="+mj-lt"/>
              </a:rPr>
              <a:t>Supplies </a:t>
            </a:r>
            <a:r>
              <a:rPr lang="en-US" sz="1700" dirty="0">
                <a:latin typeface="+mj-lt"/>
              </a:rPr>
              <a:t>– Object 400</a:t>
            </a:r>
          </a:p>
          <a:p>
            <a:pPr marL="652463" lvl="1" indent="-285750">
              <a:buClr>
                <a:schemeClr val="tx1"/>
              </a:buClr>
              <a:buFont typeface="Wingdings" charset="2"/>
              <a:buChar char="q"/>
            </a:pPr>
            <a:r>
              <a:rPr lang="en-US" sz="1600" dirty="0">
                <a:latin typeface="+mj-lt"/>
              </a:rPr>
              <a:t>Workbooks, textbooks, library books, software, periodicals, utilities, paper</a:t>
            </a:r>
          </a:p>
          <a:p>
            <a:pPr lvl="1" eaLnBrk="1" hangingPunct="1">
              <a:lnSpc>
                <a:spcPct val="90000"/>
              </a:lnSpc>
              <a:buFont typeface="Arial" charset="0"/>
              <a:buChar char="•"/>
            </a:pPr>
            <a:endParaRPr lang="en-US" sz="700" dirty="0">
              <a:solidFill>
                <a:srgbClr val="898989"/>
              </a:solidFill>
              <a:latin typeface="Tw Cen MT" charset="0"/>
            </a:endParaRPr>
          </a:p>
        </p:txBody>
      </p:sp>
      <p:sp>
        <p:nvSpPr>
          <p:cNvPr id="3" name="Slide Number Placeholder 2">
            <a:extLst>
              <a:ext uri="{FF2B5EF4-FFF2-40B4-BE49-F238E27FC236}">
                <a16:creationId xmlns:a16="http://schemas.microsoft.com/office/drawing/2014/main" id="{8896DD26-FE56-EC43-9819-98E88F2D830D}"/>
              </a:ext>
            </a:extLst>
          </p:cNvPr>
          <p:cNvSpPr>
            <a:spLocks noGrp="1"/>
          </p:cNvSpPr>
          <p:nvPr>
            <p:ph type="sldNum" sz="quarter" idx="12"/>
          </p:nvPr>
        </p:nvSpPr>
        <p:spPr/>
        <p:txBody>
          <a:bodyPr/>
          <a:lstStyle/>
          <a:p>
            <a:fld id="{8C755E39-9766-9E4A-B16C-3481B4953B26}" type="slidenum">
              <a:rPr lang="en-US" smtClean="0"/>
              <a:t>12</a:t>
            </a:fld>
            <a:endParaRPr lang="en-US"/>
          </a:p>
        </p:txBody>
      </p:sp>
    </p:spTree>
    <p:extLst>
      <p:ext uri="{BB962C8B-B14F-4D97-AF65-F5344CB8AC3E}">
        <p14:creationId xmlns:p14="http://schemas.microsoft.com/office/powerpoint/2010/main" val="17662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p:cNvSpPr>
            <a:spLocks noGrp="1"/>
          </p:cNvSpPr>
          <p:nvPr>
            <p:ph type="title"/>
          </p:nvPr>
        </p:nvSpPr>
        <p:spPr/>
        <p:txBody>
          <a:bodyPr/>
          <a:lstStyle/>
          <a:p>
            <a:pPr eaLnBrk="1" hangingPunct="1"/>
            <a:r>
              <a:rPr lang="en-US" sz="4000" b="1" cap="small" dirty="0">
                <a:solidFill>
                  <a:srgbClr val="000000"/>
                </a:solidFill>
              </a:rPr>
              <a:t>Expenditure Types - Continued</a:t>
            </a:r>
          </a:p>
        </p:txBody>
      </p:sp>
      <p:sp>
        <p:nvSpPr>
          <p:cNvPr id="33793" name="Text Placeholder 1"/>
          <p:cNvSpPr>
            <a:spLocks noGrp="1"/>
          </p:cNvSpPr>
          <p:nvPr>
            <p:ph sz="quarter" idx="1"/>
          </p:nvPr>
        </p:nvSpPr>
        <p:spPr/>
        <p:txBody>
          <a:bodyPr/>
          <a:lstStyle/>
          <a:p>
            <a:pPr marL="457200" indent="-457200">
              <a:lnSpc>
                <a:spcPct val="80000"/>
              </a:lnSpc>
              <a:buClr>
                <a:schemeClr val="tx1"/>
              </a:buClr>
              <a:buFont typeface="Wingdings" charset="2"/>
              <a:buChar char="q"/>
            </a:pPr>
            <a:endParaRPr lang="en-US" sz="2600" dirty="0">
              <a:solidFill>
                <a:srgbClr val="000000"/>
              </a:solidFill>
              <a:latin typeface="+mj-lt"/>
            </a:endParaRPr>
          </a:p>
          <a:p>
            <a:pPr marL="457200" indent="-457200">
              <a:lnSpc>
                <a:spcPct val="80000"/>
              </a:lnSpc>
              <a:buClr>
                <a:schemeClr val="tx1"/>
              </a:buClr>
              <a:buFont typeface="Wingdings" charset="2"/>
              <a:buChar char="q"/>
            </a:pPr>
            <a:r>
              <a:rPr lang="en-US" sz="2600" dirty="0">
                <a:solidFill>
                  <a:srgbClr val="000000"/>
                </a:solidFill>
                <a:latin typeface="+mj-lt"/>
              </a:rPr>
              <a:t>Capital Outlay </a:t>
            </a:r>
            <a:r>
              <a:rPr lang="en-US" sz="1100" dirty="0">
                <a:solidFill>
                  <a:srgbClr val="000000"/>
                </a:solidFill>
                <a:latin typeface="+mj-lt"/>
              </a:rPr>
              <a:t>– Object 500</a:t>
            </a:r>
          </a:p>
          <a:p>
            <a:pPr marL="652463" lvl="1" indent="-285750">
              <a:lnSpc>
                <a:spcPct val="80000"/>
              </a:lnSpc>
              <a:buClr>
                <a:schemeClr val="tx1"/>
              </a:buClr>
              <a:buFont typeface="Wingdings" charset="2"/>
              <a:buChar char="q"/>
            </a:pPr>
            <a:r>
              <a:rPr lang="en-US" sz="1600" dirty="0">
                <a:solidFill>
                  <a:srgbClr val="000000"/>
                </a:solidFill>
                <a:latin typeface="+mj-lt"/>
              </a:rPr>
              <a:t>Land, Buildings and Building Improvements, Site Improvements, Capitalized Equipment</a:t>
            </a:r>
          </a:p>
          <a:p>
            <a:pPr marL="285750" indent="-285750">
              <a:lnSpc>
                <a:spcPct val="80000"/>
              </a:lnSpc>
              <a:buClr>
                <a:schemeClr val="tx1"/>
              </a:buClr>
              <a:buFont typeface="Wingdings" charset="2"/>
              <a:buChar char="q"/>
            </a:pPr>
            <a:r>
              <a:rPr lang="en-US" sz="1800" dirty="0">
                <a:solidFill>
                  <a:srgbClr val="000000"/>
                </a:solidFill>
                <a:latin typeface="+mj-lt"/>
              </a:rPr>
              <a:t>   </a:t>
            </a:r>
            <a:r>
              <a:rPr lang="en-US" sz="2600" dirty="0">
                <a:solidFill>
                  <a:srgbClr val="000000"/>
                </a:solidFill>
                <a:latin typeface="+mj-lt"/>
              </a:rPr>
              <a:t>Other</a:t>
            </a:r>
            <a:r>
              <a:rPr lang="en-US" sz="1800" dirty="0">
                <a:solidFill>
                  <a:srgbClr val="000000"/>
                </a:solidFill>
                <a:latin typeface="+mj-lt"/>
              </a:rPr>
              <a:t> </a:t>
            </a:r>
            <a:r>
              <a:rPr lang="en-US" sz="1100" dirty="0">
                <a:solidFill>
                  <a:srgbClr val="000000"/>
                </a:solidFill>
                <a:latin typeface="+mj-lt"/>
              </a:rPr>
              <a:t>– Object 600</a:t>
            </a:r>
          </a:p>
          <a:p>
            <a:pPr marL="652463" lvl="1" indent="-285750">
              <a:lnSpc>
                <a:spcPct val="80000"/>
              </a:lnSpc>
              <a:buClr>
                <a:schemeClr val="tx1"/>
              </a:buClr>
              <a:buFont typeface="Wingdings" charset="2"/>
              <a:buChar char="q"/>
            </a:pPr>
            <a:r>
              <a:rPr lang="en-US" sz="1600" dirty="0">
                <a:solidFill>
                  <a:srgbClr val="000000"/>
                </a:solidFill>
                <a:latin typeface="+mj-lt"/>
              </a:rPr>
              <a:t>Tuition, Dues and Fees, Judgments, Miscellaneous</a:t>
            </a:r>
          </a:p>
          <a:p>
            <a:pPr marL="285750" indent="-285750">
              <a:lnSpc>
                <a:spcPct val="80000"/>
              </a:lnSpc>
              <a:buClr>
                <a:schemeClr val="tx1"/>
              </a:buClr>
              <a:buFont typeface="Wingdings" charset="2"/>
              <a:buChar char="q"/>
            </a:pPr>
            <a:r>
              <a:rPr lang="en-US" sz="1800" dirty="0">
                <a:solidFill>
                  <a:srgbClr val="000000"/>
                </a:solidFill>
                <a:latin typeface="+mj-lt"/>
              </a:rPr>
              <a:t>   </a:t>
            </a:r>
            <a:r>
              <a:rPr lang="en-US" sz="2600" dirty="0">
                <a:solidFill>
                  <a:srgbClr val="000000"/>
                </a:solidFill>
                <a:latin typeface="+mj-lt"/>
              </a:rPr>
              <a:t>Non-Capitalized Equipment </a:t>
            </a:r>
            <a:r>
              <a:rPr lang="en-US" sz="1100" dirty="0">
                <a:solidFill>
                  <a:srgbClr val="000000"/>
                </a:solidFill>
                <a:latin typeface="+mj-lt"/>
              </a:rPr>
              <a:t>– Object 700</a:t>
            </a:r>
          </a:p>
          <a:p>
            <a:pPr marL="652463" lvl="1" indent="-285750">
              <a:lnSpc>
                <a:spcPct val="80000"/>
              </a:lnSpc>
              <a:buClr>
                <a:schemeClr val="tx1"/>
              </a:buClr>
              <a:buFont typeface="Wingdings" charset="2"/>
              <a:buChar char="q"/>
            </a:pPr>
            <a:r>
              <a:rPr lang="en-US" sz="1600" dirty="0">
                <a:solidFill>
                  <a:srgbClr val="000000"/>
                </a:solidFill>
                <a:latin typeface="+mj-lt"/>
              </a:rPr>
              <a:t>Items that would be classified as capital assets except they cost less than the capitalization threshold but more than the $500 minimum value established for purposes of calculating per capita cost</a:t>
            </a:r>
          </a:p>
          <a:p>
            <a:pPr marL="285750" indent="-285750">
              <a:lnSpc>
                <a:spcPct val="80000"/>
              </a:lnSpc>
              <a:buClr>
                <a:schemeClr val="tx1"/>
              </a:buClr>
              <a:buFont typeface="Wingdings" charset="2"/>
              <a:buChar char="q"/>
            </a:pPr>
            <a:r>
              <a:rPr lang="en-US" sz="1800" dirty="0">
                <a:solidFill>
                  <a:srgbClr val="000000"/>
                </a:solidFill>
                <a:latin typeface="+mj-lt"/>
              </a:rPr>
              <a:t>   </a:t>
            </a:r>
            <a:r>
              <a:rPr lang="en-US" sz="2600" dirty="0">
                <a:solidFill>
                  <a:srgbClr val="000000"/>
                </a:solidFill>
                <a:latin typeface="+mj-lt"/>
              </a:rPr>
              <a:t>Termination Benefits </a:t>
            </a:r>
            <a:r>
              <a:rPr lang="en-US" sz="1100" dirty="0">
                <a:solidFill>
                  <a:srgbClr val="000000"/>
                </a:solidFill>
                <a:latin typeface="+mj-lt"/>
              </a:rPr>
              <a:t>– Object 800</a:t>
            </a:r>
          </a:p>
          <a:p>
            <a:pPr marL="652463" lvl="1" indent="-285750">
              <a:lnSpc>
                <a:spcPct val="80000"/>
              </a:lnSpc>
              <a:buClr>
                <a:schemeClr val="tx1"/>
              </a:buClr>
              <a:buFont typeface="Wingdings" charset="2"/>
              <a:buChar char="q"/>
            </a:pPr>
            <a:r>
              <a:rPr lang="en-US" sz="1600" dirty="0">
                <a:solidFill>
                  <a:srgbClr val="000000"/>
                </a:solidFill>
                <a:latin typeface="+mj-lt"/>
              </a:rPr>
              <a:t>Payments made to terminated or retiring employees as compensation for unused sick or vacation days</a:t>
            </a:r>
          </a:p>
        </p:txBody>
      </p:sp>
      <p:sp>
        <p:nvSpPr>
          <p:cNvPr id="3" name="Slide Number Placeholder 2">
            <a:extLst>
              <a:ext uri="{FF2B5EF4-FFF2-40B4-BE49-F238E27FC236}">
                <a16:creationId xmlns:a16="http://schemas.microsoft.com/office/drawing/2014/main" id="{405382C2-EEB9-7B4F-B0F7-610EBA297F94}"/>
              </a:ext>
            </a:extLst>
          </p:cNvPr>
          <p:cNvSpPr>
            <a:spLocks noGrp="1"/>
          </p:cNvSpPr>
          <p:nvPr>
            <p:ph type="sldNum" sz="quarter" idx="12"/>
          </p:nvPr>
        </p:nvSpPr>
        <p:spPr/>
        <p:txBody>
          <a:bodyPr/>
          <a:lstStyle/>
          <a:p>
            <a:fld id="{8C755E39-9766-9E4A-B16C-3481B4953B26}" type="slidenum">
              <a:rPr lang="en-US" smtClean="0"/>
              <a:t>13</a:t>
            </a:fld>
            <a:endParaRPr lang="en-US"/>
          </a:p>
        </p:txBody>
      </p:sp>
    </p:spTree>
    <p:extLst>
      <p:ext uri="{BB962C8B-B14F-4D97-AF65-F5344CB8AC3E}">
        <p14:creationId xmlns:p14="http://schemas.microsoft.com/office/powerpoint/2010/main" val="335816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AF58F-177D-674C-8BAA-95A73923A3D2}"/>
              </a:ext>
            </a:extLst>
          </p:cNvPr>
          <p:cNvSpPr>
            <a:spLocks noGrp="1"/>
          </p:cNvSpPr>
          <p:nvPr>
            <p:ph type="title"/>
          </p:nvPr>
        </p:nvSpPr>
        <p:spPr/>
        <p:txBody>
          <a:bodyPr>
            <a:normAutofit/>
          </a:bodyPr>
          <a:lstStyle/>
          <a:p>
            <a:r>
              <a:rPr lang="en-US" sz="4000" b="1" cap="small" dirty="0"/>
              <a:t>Breakdown of Expense Types</a:t>
            </a:r>
            <a:r>
              <a:rPr lang="en-US" b="1" cap="small" dirty="0"/>
              <a:t/>
            </a:r>
            <a:br>
              <a:rPr lang="en-US" b="1" cap="small" dirty="0"/>
            </a:br>
            <a:r>
              <a:rPr lang="en-US" sz="2400" b="1" cap="small" dirty="0">
                <a:solidFill>
                  <a:schemeClr val="accent6">
                    <a:lumMod val="75000"/>
                  </a:schemeClr>
                </a:solidFill>
              </a:rPr>
              <a:t>Oak Park School District #97 – Excluding Capital Projects Fund 60</a:t>
            </a:r>
          </a:p>
        </p:txBody>
      </p:sp>
      <p:graphicFrame>
        <p:nvGraphicFramePr>
          <p:cNvPr id="4" name="Content Placeholder 3">
            <a:extLst>
              <a:ext uri="{FF2B5EF4-FFF2-40B4-BE49-F238E27FC236}">
                <a16:creationId xmlns:a16="http://schemas.microsoft.com/office/drawing/2014/main" id="{DD6D144A-28CF-6345-BE53-35BEC803532C}"/>
              </a:ext>
            </a:extLst>
          </p:cNvPr>
          <p:cNvGraphicFramePr>
            <a:graphicFrameLocks noGrp="1"/>
          </p:cNvGraphicFramePr>
          <p:nvPr>
            <p:ph idx="1"/>
            <p:extLst>
              <p:ext uri="{D42A27DB-BD31-4B8C-83A1-F6EECF244321}">
                <p14:modId xmlns:p14="http://schemas.microsoft.com/office/powerpoint/2010/main" val="3238780959"/>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Slide Number Placeholder 5">
            <a:extLst>
              <a:ext uri="{FF2B5EF4-FFF2-40B4-BE49-F238E27FC236}">
                <a16:creationId xmlns:a16="http://schemas.microsoft.com/office/drawing/2014/main" id="{D0406452-E729-D24C-9BB6-B1547FE7D8DD}"/>
              </a:ext>
            </a:extLst>
          </p:cNvPr>
          <p:cNvSpPr>
            <a:spLocks noGrp="1"/>
          </p:cNvSpPr>
          <p:nvPr>
            <p:ph type="sldNum" sz="quarter" idx="12"/>
          </p:nvPr>
        </p:nvSpPr>
        <p:spPr/>
        <p:txBody>
          <a:bodyPr/>
          <a:lstStyle/>
          <a:p>
            <a:fld id="{8C755E39-9766-9E4A-B16C-3481B4953B26}" type="slidenum">
              <a:rPr lang="en-US" smtClean="0"/>
              <a:t>14</a:t>
            </a:fld>
            <a:endParaRPr lang="en-US"/>
          </a:p>
        </p:txBody>
      </p:sp>
    </p:spTree>
    <p:extLst>
      <p:ext uri="{BB962C8B-B14F-4D97-AF65-F5344CB8AC3E}">
        <p14:creationId xmlns:p14="http://schemas.microsoft.com/office/powerpoint/2010/main" val="313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4E373-3729-CB47-9E27-A3DB9E335DD8}"/>
              </a:ext>
            </a:extLst>
          </p:cNvPr>
          <p:cNvSpPr>
            <a:spLocks noGrp="1"/>
          </p:cNvSpPr>
          <p:nvPr>
            <p:ph type="title"/>
          </p:nvPr>
        </p:nvSpPr>
        <p:spPr>
          <a:xfrm>
            <a:off x="655983" y="365126"/>
            <a:ext cx="10697817" cy="903648"/>
          </a:xfrm>
        </p:spPr>
        <p:txBody>
          <a:bodyPr>
            <a:normAutofit/>
          </a:bodyPr>
          <a:lstStyle/>
          <a:p>
            <a:r>
              <a:rPr lang="en-US" sz="4000" b="1" cap="small" dirty="0"/>
              <a:t>Fund Types in Illinois Public School Districts</a:t>
            </a:r>
          </a:p>
        </p:txBody>
      </p:sp>
      <p:graphicFrame>
        <p:nvGraphicFramePr>
          <p:cNvPr id="4" name="Content Placeholder 3">
            <a:extLst>
              <a:ext uri="{FF2B5EF4-FFF2-40B4-BE49-F238E27FC236}">
                <a16:creationId xmlns:a16="http://schemas.microsoft.com/office/drawing/2014/main" id="{D247528C-4EC0-4742-BA0B-D88E1A1EE80B}"/>
              </a:ext>
            </a:extLst>
          </p:cNvPr>
          <p:cNvGraphicFramePr>
            <a:graphicFrameLocks noGrp="1"/>
          </p:cNvGraphicFramePr>
          <p:nvPr>
            <p:ph idx="1"/>
            <p:extLst>
              <p:ext uri="{D42A27DB-BD31-4B8C-83A1-F6EECF244321}">
                <p14:modId xmlns:p14="http://schemas.microsoft.com/office/powerpoint/2010/main" val="3255393370"/>
              </p:ext>
            </p:extLst>
          </p:nvPr>
        </p:nvGraphicFramePr>
        <p:xfrm>
          <a:off x="655983" y="1468622"/>
          <a:ext cx="10197548" cy="4226560"/>
        </p:xfrm>
        <a:graphic>
          <a:graphicData uri="http://schemas.openxmlformats.org/drawingml/2006/table">
            <a:tbl>
              <a:tblPr firstRow="1" bandRow="1">
                <a:tableStyleId>{5C22544A-7EE6-4342-B048-85BDC9FD1C3A}</a:tableStyleId>
              </a:tblPr>
              <a:tblGrid>
                <a:gridCol w="2186608">
                  <a:extLst>
                    <a:ext uri="{9D8B030D-6E8A-4147-A177-3AD203B41FA5}">
                      <a16:colId xmlns:a16="http://schemas.microsoft.com/office/drawing/2014/main" val="338164121"/>
                    </a:ext>
                  </a:extLst>
                </a:gridCol>
                <a:gridCol w="5446644">
                  <a:extLst>
                    <a:ext uri="{9D8B030D-6E8A-4147-A177-3AD203B41FA5}">
                      <a16:colId xmlns:a16="http://schemas.microsoft.com/office/drawing/2014/main" val="1922744647"/>
                    </a:ext>
                  </a:extLst>
                </a:gridCol>
                <a:gridCol w="1321904">
                  <a:extLst>
                    <a:ext uri="{9D8B030D-6E8A-4147-A177-3AD203B41FA5}">
                      <a16:colId xmlns:a16="http://schemas.microsoft.com/office/drawing/2014/main" val="3431658096"/>
                    </a:ext>
                  </a:extLst>
                </a:gridCol>
                <a:gridCol w="1242392">
                  <a:extLst>
                    <a:ext uri="{9D8B030D-6E8A-4147-A177-3AD203B41FA5}">
                      <a16:colId xmlns:a16="http://schemas.microsoft.com/office/drawing/2014/main" val="3527438118"/>
                    </a:ext>
                  </a:extLst>
                </a:gridCol>
              </a:tblGrid>
              <a:tr h="370840">
                <a:tc>
                  <a:txBody>
                    <a:bodyPr/>
                    <a:lstStyle/>
                    <a:p>
                      <a:r>
                        <a:rPr lang="en-US" sz="1800" dirty="0">
                          <a:latin typeface="+mj-lt"/>
                        </a:rPr>
                        <a:t>Fund</a:t>
                      </a:r>
                    </a:p>
                  </a:txBody>
                  <a:tcPr anchor="ctr"/>
                </a:tc>
                <a:tc>
                  <a:txBody>
                    <a:bodyPr/>
                    <a:lstStyle/>
                    <a:p>
                      <a:r>
                        <a:rPr lang="en-US" sz="1800" dirty="0">
                          <a:latin typeface="+mj-lt"/>
                        </a:rPr>
                        <a:t>Purpose</a:t>
                      </a:r>
                    </a:p>
                  </a:txBody>
                  <a:tcPr anchor="ctr"/>
                </a:tc>
                <a:tc>
                  <a:txBody>
                    <a:bodyPr/>
                    <a:lstStyle/>
                    <a:p>
                      <a:pPr algn="r"/>
                      <a:r>
                        <a:rPr lang="en-US" sz="1400" dirty="0">
                          <a:latin typeface="+mj-lt"/>
                        </a:rPr>
                        <a:t>2018 Expenses</a:t>
                      </a:r>
                    </a:p>
                  </a:txBody>
                  <a:tcPr anchor="ctr"/>
                </a:tc>
                <a:tc>
                  <a:txBody>
                    <a:bodyPr/>
                    <a:lstStyle/>
                    <a:p>
                      <a:pPr algn="r"/>
                      <a:r>
                        <a:rPr lang="en-US" sz="1400" dirty="0">
                          <a:latin typeface="+mj-lt"/>
                        </a:rPr>
                        <a:t>June 30, 2018 Fund Balance</a:t>
                      </a:r>
                    </a:p>
                  </a:txBody>
                  <a:tcPr anchor="ctr"/>
                </a:tc>
                <a:extLst>
                  <a:ext uri="{0D108BD9-81ED-4DB2-BD59-A6C34878D82A}">
                    <a16:rowId xmlns:a16="http://schemas.microsoft.com/office/drawing/2014/main" val="137814676"/>
                  </a:ext>
                </a:extLst>
              </a:tr>
              <a:tr h="370840">
                <a:tc>
                  <a:txBody>
                    <a:bodyPr/>
                    <a:lstStyle/>
                    <a:p>
                      <a:r>
                        <a:rPr lang="en-US" sz="1400" b="1" dirty="0">
                          <a:latin typeface="+mn-lt"/>
                        </a:rPr>
                        <a:t>Education</a:t>
                      </a:r>
                    </a:p>
                  </a:txBody>
                  <a:tcPr anchor="ctr"/>
                </a:tc>
                <a:tc>
                  <a:txBody>
                    <a:bodyPr/>
                    <a:lstStyle/>
                    <a:p>
                      <a:r>
                        <a:rPr lang="en-US" sz="1400" b="1" dirty="0">
                          <a:latin typeface="+mn-lt"/>
                        </a:rPr>
                        <a:t>Covers transactions not specifically covered in another fund</a:t>
                      </a:r>
                    </a:p>
                  </a:txBody>
                  <a:tcPr anchor="ctr"/>
                </a:tc>
                <a:tc>
                  <a:txBody>
                    <a:bodyPr/>
                    <a:lstStyle/>
                    <a:p>
                      <a:pPr algn="r"/>
                      <a:r>
                        <a:rPr lang="en-US" sz="1400" b="1" dirty="0">
                          <a:latin typeface="+mn-lt"/>
                        </a:rPr>
                        <a:t>$74,606,000</a:t>
                      </a:r>
                    </a:p>
                  </a:txBody>
                  <a:tcPr anchor="ctr"/>
                </a:tc>
                <a:tc>
                  <a:txBody>
                    <a:bodyPr/>
                    <a:lstStyle/>
                    <a:p>
                      <a:pPr marL="0" algn="r" defTabSz="914400" rtl="0" eaLnBrk="1" latinLnBrk="0" hangingPunct="1"/>
                      <a:r>
                        <a:rPr lang="en-US" sz="1400" b="1" dirty="0">
                          <a:latin typeface="+mn-lt"/>
                        </a:rPr>
                        <a:t>$16,813,000</a:t>
                      </a:r>
                    </a:p>
                  </a:txBody>
                  <a:tcPr anchor="ctr"/>
                </a:tc>
                <a:extLst>
                  <a:ext uri="{0D108BD9-81ED-4DB2-BD59-A6C34878D82A}">
                    <a16:rowId xmlns:a16="http://schemas.microsoft.com/office/drawing/2014/main" val="4058399232"/>
                  </a:ext>
                </a:extLst>
              </a:tr>
              <a:tr h="370840">
                <a:tc>
                  <a:txBody>
                    <a:bodyPr/>
                    <a:lstStyle/>
                    <a:p>
                      <a:r>
                        <a:rPr lang="en-US" sz="1400" b="1" dirty="0">
                          <a:latin typeface="+mn-lt"/>
                        </a:rPr>
                        <a:t>Operations &amp; Maintenance</a:t>
                      </a:r>
                    </a:p>
                  </a:txBody>
                  <a:tcPr anchor="ctr"/>
                </a:tc>
                <a:tc>
                  <a:txBody>
                    <a:bodyPr/>
                    <a:lstStyle/>
                    <a:p>
                      <a:r>
                        <a:rPr lang="en-US" sz="1400" b="1" dirty="0">
                          <a:latin typeface="+mn-lt"/>
                        </a:rPr>
                        <a:t>Pay costs of maintaining, improving or repairing school property</a:t>
                      </a:r>
                    </a:p>
                  </a:txBody>
                  <a:tcPr anchor="ctr"/>
                </a:tc>
                <a:tc>
                  <a:txBody>
                    <a:bodyPr/>
                    <a:lstStyle/>
                    <a:p>
                      <a:pPr algn="r"/>
                      <a:r>
                        <a:rPr lang="en-US" sz="1400" b="1" dirty="0">
                          <a:latin typeface="+mn-lt"/>
                        </a:rPr>
                        <a:t>$7,193,000</a:t>
                      </a:r>
                    </a:p>
                  </a:txBody>
                  <a:tcPr anchor="ctr"/>
                </a:tc>
                <a:tc>
                  <a:txBody>
                    <a:bodyPr/>
                    <a:lstStyle/>
                    <a:p>
                      <a:pPr marL="0" algn="r" defTabSz="914400" rtl="0" eaLnBrk="1" latinLnBrk="0" hangingPunct="1"/>
                      <a:r>
                        <a:rPr lang="en-US" sz="1400" b="1" dirty="0">
                          <a:latin typeface="+mn-lt"/>
                        </a:rPr>
                        <a:t>$4,458,000</a:t>
                      </a:r>
                    </a:p>
                  </a:txBody>
                  <a:tcPr anchor="ctr"/>
                </a:tc>
                <a:extLst>
                  <a:ext uri="{0D108BD9-81ED-4DB2-BD59-A6C34878D82A}">
                    <a16:rowId xmlns:a16="http://schemas.microsoft.com/office/drawing/2014/main" val="2684256886"/>
                  </a:ext>
                </a:extLst>
              </a:tr>
              <a:tr h="370840">
                <a:tc>
                  <a:txBody>
                    <a:bodyPr/>
                    <a:lstStyle/>
                    <a:p>
                      <a:r>
                        <a:rPr lang="en-US" sz="1400" dirty="0">
                          <a:latin typeface="+mj-lt"/>
                        </a:rPr>
                        <a:t>Debt Service</a:t>
                      </a:r>
                    </a:p>
                  </a:txBody>
                  <a:tcPr anchor="ctr"/>
                </a:tc>
                <a:tc>
                  <a:txBody>
                    <a:bodyPr/>
                    <a:lstStyle/>
                    <a:p>
                      <a:r>
                        <a:rPr lang="en-US" sz="1400" dirty="0">
                          <a:latin typeface="+mj-lt"/>
                        </a:rPr>
                        <a:t>Pay principal and interest expenses on outstanding debt</a:t>
                      </a:r>
                    </a:p>
                  </a:txBody>
                  <a:tcPr anchor="ctr"/>
                </a:tc>
                <a:tc>
                  <a:txBody>
                    <a:bodyPr/>
                    <a:lstStyle/>
                    <a:p>
                      <a:pPr algn="r"/>
                      <a:r>
                        <a:rPr lang="en-US" sz="1400" dirty="0">
                          <a:latin typeface="+mj-lt"/>
                        </a:rPr>
                        <a:t>$8,327,000</a:t>
                      </a:r>
                    </a:p>
                  </a:txBody>
                  <a:tcPr anchor="ctr"/>
                </a:tc>
                <a:tc>
                  <a:txBody>
                    <a:bodyPr/>
                    <a:lstStyle/>
                    <a:p>
                      <a:pPr marL="0" algn="r" defTabSz="914400" rtl="0" eaLnBrk="1" latinLnBrk="0" hangingPunct="1"/>
                      <a:r>
                        <a:rPr lang="en-US" sz="1400" dirty="0">
                          <a:latin typeface="+mj-lt"/>
                        </a:rPr>
                        <a:t>$6,744,000</a:t>
                      </a:r>
                    </a:p>
                  </a:txBody>
                  <a:tcPr anchor="ctr"/>
                </a:tc>
                <a:extLst>
                  <a:ext uri="{0D108BD9-81ED-4DB2-BD59-A6C34878D82A}">
                    <a16:rowId xmlns:a16="http://schemas.microsoft.com/office/drawing/2014/main" val="1113155216"/>
                  </a:ext>
                </a:extLst>
              </a:tr>
              <a:tr h="370840">
                <a:tc>
                  <a:txBody>
                    <a:bodyPr/>
                    <a:lstStyle/>
                    <a:p>
                      <a:r>
                        <a:rPr lang="en-US" sz="1400" b="1" dirty="0">
                          <a:latin typeface="+mn-lt"/>
                        </a:rPr>
                        <a:t>Transportation</a:t>
                      </a:r>
                    </a:p>
                  </a:txBody>
                  <a:tcPr anchor="ctr"/>
                </a:tc>
                <a:tc>
                  <a:txBody>
                    <a:bodyPr/>
                    <a:lstStyle/>
                    <a:p>
                      <a:r>
                        <a:rPr lang="en-US" sz="1400" b="1" dirty="0">
                          <a:latin typeface="+mn-lt"/>
                        </a:rPr>
                        <a:t>Pay costs related to transporting students</a:t>
                      </a:r>
                    </a:p>
                  </a:txBody>
                  <a:tcPr anchor="ctr"/>
                </a:tc>
                <a:tc>
                  <a:txBody>
                    <a:bodyPr/>
                    <a:lstStyle/>
                    <a:p>
                      <a:pPr algn="r"/>
                      <a:r>
                        <a:rPr lang="en-US" sz="1400" b="1" dirty="0">
                          <a:latin typeface="+mn-lt"/>
                        </a:rPr>
                        <a:t>$3,508,000</a:t>
                      </a:r>
                    </a:p>
                  </a:txBody>
                  <a:tcPr anchor="ctr"/>
                </a:tc>
                <a:tc>
                  <a:txBody>
                    <a:bodyPr/>
                    <a:lstStyle/>
                    <a:p>
                      <a:pPr marL="0" algn="r" defTabSz="914400" rtl="0" eaLnBrk="1" latinLnBrk="0" hangingPunct="1"/>
                      <a:r>
                        <a:rPr lang="en-US" sz="1400" b="1" dirty="0">
                          <a:latin typeface="+mn-lt"/>
                        </a:rPr>
                        <a:t>$3,655,000</a:t>
                      </a:r>
                    </a:p>
                  </a:txBody>
                  <a:tcPr anchor="ctr"/>
                </a:tc>
                <a:extLst>
                  <a:ext uri="{0D108BD9-81ED-4DB2-BD59-A6C34878D82A}">
                    <a16:rowId xmlns:a16="http://schemas.microsoft.com/office/drawing/2014/main" val="605620638"/>
                  </a:ext>
                </a:extLst>
              </a:tr>
              <a:tr h="370840">
                <a:tc>
                  <a:txBody>
                    <a:bodyPr/>
                    <a:lstStyle/>
                    <a:p>
                      <a:r>
                        <a:rPr lang="en-US" sz="1400" dirty="0">
                          <a:latin typeface="+mj-lt"/>
                        </a:rPr>
                        <a:t>IMRF/Social Security</a:t>
                      </a:r>
                    </a:p>
                  </a:txBody>
                  <a:tcPr anchor="ctr"/>
                </a:tc>
                <a:tc>
                  <a:txBody>
                    <a:bodyPr/>
                    <a:lstStyle/>
                    <a:p>
                      <a:r>
                        <a:rPr lang="en-US" sz="1400" dirty="0">
                          <a:latin typeface="+mj-lt"/>
                        </a:rPr>
                        <a:t>Pay FICA costs for all staff and pensions costs for classified staff</a:t>
                      </a:r>
                    </a:p>
                  </a:txBody>
                  <a:tcPr anchor="ctr"/>
                </a:tc>
                <a:tc>
                  <a:txBody>
                    <a:bodyPr/>
                    <a:lstStyle/>
                    <a:p>
                      <a:pPr algn="r"/>
                      <a:r>
                        <a:rPr lang="en-US" sz="1400" dirty="0">
                          <a:latin typeface="+mj-lt"/>
                        </a:rPr>
                        <a:t>$2,247,000</a:t>
                      </a:r>
                    </a:p>
                  </a:txBody>
                  <a:tcPr anchor="ctr"/>
                </a:tc>
                <a:tc>
                  <a:txBody>
                    <a:bodyPr/>
                    <a:lstStyle/>
                    <a:p>
                      <a:pPr marL="0" algn="r" defTabSz="914400" rtl="0" eaLnBrk="1" latinLnBrk="0" hangingPunct="1"/>
                      <a:r>
                        <a:rPr lang="en-US" sz="1400" dirty="0">
                          <a:latin typeface="+mj-lt"/>
                        </a:rPr>
                        <a:t>$3,966,000</a:t>
                      </a:r>
                    </a:p>
                  </a:txBody>
                  <a:tcPr anchor="ctr"/>
                </a:tc>
                <a:extLst>
                  <a:ext uri="{0D108BD9-81ED-4DB2-BD59-A6C34878D82A}">
                    <a16:rowId xmlns:a16="http://schemas.microsoft.com/office/drawing/2014/main" val="3780423011"/>
                  </a:ext>
                </a:extLst>
              </a:tr>
              <a:tr h="370840">
                <a:tc>
                  <a:txBody>
                    <a:bodyPr/>
                    <a:lstStyle/>
                    <a:p>
                      <a:r>
                        <a:rPr lang="en-US" sz="1400" dirty="0">
                          <a:latin typeface="+mj-lt"/>
                        </a:rPr>
                        <a:t>Capital Projects</a:t>
                      </a:r>
                    </a:p>
                  </a:txBody>
                  <a:tcPr anchor="ctr"/>
                </a:tc>
                <a:tc>
                  <a:txBody>
                    <a:bodyPr/>
                    <a:lstStyle/>
                    <a:p>
                      <a:r>
                        <a:rPr lang="en-US" sz="1400" dirty="0">
                          <a:latin typeface="+mj-lt"/>
                        </a:rPr>
                        <a:t>Pay expenses for major capital projects</a:t>
                      </a:r>
                    </a:p>
                  </a:txBody>
                  <a:tcPr anchor="ctr"/>
                </a:tc>
                <a:tc>
                  <a:txBody>
                    <a:bodyPr/>
                    <a:lstStyle/>
                    <a:p>
                      <a:pPr algn="r"/>
                      <a:r>
                        <a:rPr lang="en-US" sz="1400" dirty="0">
                          <a:latin typeface="+mj-lt"/>
                        </a:rPr>
                        <a:t>$9,226,000</a:t>
                      </a:r>
                    </a:p>
                  </a:txBody>
                  <a:tcPr anchor="ctr"/>
                </a:tc>
                <a:tc>
                  <a:txBody>
                    <a:bodyPr/>
                    <a:lstStyle/>
                    <a:p>
                      <a:pPr marL="0" algn="r" defTabSz="914400" rtl="0" eaLnBrk="1" latinLnBrk="0" hangingPunct="1"/>
                      <a:r>
                        <a:rPr lang="en-US" sz="1400" dirty="0">
                          <a:latin typeface="+mj-lt"/>
                        </a:rPr>
                        <a:t>(4,284,000)</a:t>
                      </a:r>
                    </a:p>
                  </a:txBody>
                  <a:tcPr anchor="ctr"/>
                </a:tc>
                <a:extLst>
                  <a:ext uri="{0D108BD9-81ED-4DB2-BD59-A6C34878D82A}">
                    <a16:rowId xmlns:a16="http://schemas.microsoft.com/office/drawing/2014/main" val="275942264"/>
                  </a:ext>
                </a:extLst>
              </a:tr>
              <a:tr h="370840">
                <a:tc>
                  <a:txBody>
                    <a:bodyPr/>
                    <a:lstStyle/>
                    <a:p>
                      <a:r>
                        <a:rPr lang="en-US" sz="1400" b="0" dirty="0">
                          <a:latin typeface="+mj-lt"/>
                        </a:rPr>
                        <a:t>Working Cash</a:t>
                      </a:r>
                    </a:p>
                  </a:txBody>
                  <a:tcPr anchor="ctr"/>
                </a:tc>
                <a:tc>
                  <a:txBody>
                    <a:bodyPr/>
                    <a:lstStyle/>
                    <a:p>
                      <a:r>
                        <a:rPr lang="en-US" sz="1400" b="0" dirty="0">
                          <a:latin typeface="+mj-lt"/>
                        </a:rPr>
                        <a:t>Internal bank of the District used for interfund loans and transfers</a:t>
                      </a:r>
                    </a:p>
                  </a:txBody>
                  <a:tcPr anchor="ctr"/>
                </a:tc>
                <a:tc>
                  <a:txBody>
                    <a:bodyPr/>
                    <a:lstStyle/>
                    <a:p>
                      <a:pPr algn="r"/>
                      <a:r>
                        <a:rPr lang="en-US" sz="1400" b="0" dirty="0">
                          <a:latin typeface="+mj-lt"/>
                        </a:rPr>
                        <a:t>0</a:t>
                      </a:r>
                    </a:p>
                  </a:txBody>
                  <a:tcPr anchor="ctr"/>
                </a:tc>
                <a:tc>
                  <a:txBody>
                    <a:bodyPr/>
                    <a:lstStyle/>
                    <a:p>
                      <a:pPr marL="0" algn="r" defTabSz="914400" rtl="0" eaLnBrk="1" latinLnBrk="0" hangingPunct="1"/>
                      <a:r>
                        <a:rPr lang="en-US" sz="1400" b="0" dirty="0">
                          <a:latin typeface="+mj-lt"/>
                        </a:rPr>
                        <a:t>$3,167,000</a:t>
                      </a:r>
                    </a:p>
                  </a:txBody>
                  <a:tcPr anchor="ctr"/>
                </a:tc>
                <a:extLst>
                  <a:ext uri="{0D108BD9-81ED-4DB2-BD59-A6C34878D82A}">
                    <a16:rowId xmlns:a16="http://schemas.microsoft.com/office/drawing/2014/main" val="3264601036"/>
                  </a:ext>
                </a:extLst>
              </a:tr>
              <a:tr h="370840">
                <a:tc>
                  <a:txBody>
                    <a:bodyPr/>
                    <a:lstStyle/>
                    <a:p>
                      <a:r>
                        <a:rPr lang="en-US" sz="1400" dirty="0">
                          <a:latin typeface="+mj-lt"/>
                        </a:rPr>
                        <a:t>Tort</a:t>
                      </a:r>
                    </a:p>
                  </a:txBody>
                  <a:tcPr anchor="ctr"/>
                </a:tc>
                <a:tc>
                  <a:txBody>
                    <a:bodyPr/>
                    <a:lstStyle/>
                    <a:p>
                      <a:r>
                        <a:rPr lang="en-US" sz="1400" dirty="0">
                          <a:latin typeface="+mj-lt"/>
                        </a:rPr>
                        <a:t>Pay for claims associated with tort immunity and risk management</a:t>
                      </a:r>
                    </a:p>
                  </a:txBody>
                  <a:tcPr anchor="ctr"/>
                </a:tc>
                <a:tc>
                  <a:txBody>
                    <a:bodyPr/>
                    <a:lstStyle/>
                    <a:p>
                      <a:pPr algn="r"/>
                      <a:r>
                        <a:rPr lang="en-US" sz="1400" dirty="0">
                          <a:latin typeface="+mj-lt"/>
                        </a:rPr>
                        <a:t>$543,000</a:t>
                      </a:r>
                    </a:p>
                  </a:txBody>
                  <a:tcPr anchor="ctr"/>
                </a:tc>
                <a:tc>
                  <a:txBody>
                    <a:bodyPr/>
                    <a:lstStyle/>
                    <a:p>
                      <a:pPr marL="0" algn="r" defTabSz="914400" rtl="0" eaLnBrk="1" latinLnBrk="0" hangingPunct="1"/>
                      <a:r>
                        <a:rPr lang="en-US" sz="1400" dirty="0">
                          <a:latin typeface="+mj-lt"/>
                        </a:rPr>
                        <a:t>$2,251,000</a:t>
                      </a:r>
                    </a:p>
                  </a:txBody>
                  <a:tcPr anchor="ctr"/>
                </a:tc>
                <a:extLst>
                  <a:ext uri="{0D108BD9-81ED-4DB2-BD59-A6C34878D82A}">
                    <a16:rowId xmlns:a16="http://schemas.microsoft.com/office/drawing/2014/main" val="4012466571"/>
                  </a:ext>
                </a:extLst>
              </a:tr>
              <a:tr h="370840">
                <a:tc>
                  <a:txBody>
                    <a:bodyPr/>
                    <a:lstStyle/>
                    <a:p>
                      <a:r>
                        <a:rPr lang="en-US" sz="1400" dirty="0">
                          <a:latin typeface="+mj-lt"/>
                        </a:rPr>
                        <a:t>Fire Prevention &amp; Safety</a:t>
                      </a:r>
                    </a:p>
                  </a:txBody>
                  <a:tcPr anchor="ctr"/>
                </a:tc>
                <a:tc>
                  <a:txBody>
                    <a:bodyPr/>
                    <a:lstStyle/>
                    <a:p>
                      <a:r>
                        <a:rPr lang="en-US" sz="1400" dirty="0">
                          <a:latin typeface="+mj-lt"/>
                        </a:rPr>
                        <a:t>Pay for costs related to fire prevention and safety pursuant to 17-2.11</a:t>
                      </a:r>
                    </a:p>
                  </a:txBody>
                  <a:tcPr anchor="ctr"/>
                </a:tc>
                <a:tc>
                  <a:txBody>
                    <a:bodyPr/>
                    <a:lstStyle/>
                    <a:p>
                      <a:pPr algn="r"/>
                      <a:r>
                        <a:rPr lang="en-US" sz="1400" dirty="0">
                          <a:latin typeface="+mj-lt"/>
                        </a:rPr>
                        <a:t>0</a:t>
                      </a:r>
                    </a:p>
                  </a:txBody>
                  <a:tcPr anchor="ctr"/>
                </a:tc>
                <a:tc>
                  <a:txBody>
                    <a:bodyPr/>
                    <a:lstStyle/>
                    <a:p>
                      <a:pPr marL="0" algn="r" defTabSz="914400" rtl="0" eaLnBrk="1" latinLnBrk="0" hangingPunct="1"/>
                      <a:r>
                        <a:rPr lang="en-US" sz="1400" dirty="0">
                          <a:latin typeface="+mj-lt"/>
                        </a:rPr>
                        <a:t>$115,000</a:t>
                      </a:r>
                    </a:p>
                  </a:txBody>
                  <a:tcPr anchor="ctr"/>
                </a:tc>
                <a:extLst>
                  <a:ext uri="{0D108BD9-81ED-4DB2-BD59-A6C34878D82A}">
                    <a16:rowId xmlns:a16="http://schemas.microsoft.com/office/drawing/2014/main" val="1384535296"/>
                  </a:ext>
                </a:extLst>
              </a:tr>
              <a:tr h="370840">
                <a:tc>
                  <a:txBody>
                    <a:bodyPr/>
                    <a:lstStyle/>
                    <a:p>
                      <a:r>
                        <a:rPr lang="en-US" sz="1400" dirty="0">
                          <a:latin typeface="+mj-lt"/>
                        </a:rPr>
                        <a:t>Total</a:t>
                      </a:r>
                    </a:p>
                  </a:txBody>
                  <a:tcPr anchor="ctr"/>
                </a:tc>
                <a:tc>
                  <a:txBody>
                    <a:bodyPr/>
                    <a:lstStyle/>
                    <a:p>
                      <a:endParaRPr lang="en-US" sz="1400" dirty="0">
                        <a:latin typeface="+mj-lt"/>
                      </a:endParaRPr>
                    </a:p>
                  </a:txBody>
                  <a:tcPr anchor="ctr"/>
                </a:tc>
                <a:tc>
                  <a:txBody>
                    <a:bodyPr/>
                    <a:lstStyle/>
                    <a:p>
                      <a:pPr marL="0" algn="r" defTabSz="914400" rtl="0" eaLnBrk="1" latinLnBrk="0" hangingPunct="1"/>
                      <a:r>
                        <a:rPr lang="en-US" sz="1400" dirty="0">
                          <a:latin typeface="+mj-lt"/>
                        </a:rPr>
                        <a:t>$105,650,000</a:t>
                      </a:r>
                    </a:p>
                  </a:txBody>
                  <a:tcPr anchor="ctr"/>
                </a:tc>
                <a:tc>
                  <a:txBody>
                    <a:bodyPr/>
                    <a:lstStyle/>
                    <a:p>
                      <a:pPr marL="0" algn="r" defTabSz="914400" rtl="0" eaLnBrk="1" latinLnBrk="0" hangingPunct="1"/>
                      <a:r>
                        <a:rPr lang="en-US" sz="1400" dirty="0">
                          <a:latin typeface="+mj-lt"/>
                        </a:rPr>
                        <a:t>$36,885,000</a:t>
                      </a:r>
                    </a:p>
                  </a:txBody>
                  <a:tcPr anchor="ctr"/>
                </a:tc>
                <a:extLst>
                  <a:ext uri="{0D108BD9-81ED-4DB2-BD59-A6C34878D82A}">
                    <a16:rowId xmlns:a16="http://schemas.microsoft.com/office/drawing/2014/main" val="1995910131"/>
                  </a:ext>
                </a:extLst>
              </a:tr>
            </a:tbl>
          </a:graphicData>
        </a:graphic>
      </p:graphicFrame>
      <p:sp>
        <p:nvSpPr>
          <p:cNvPr id="5" name="TextBox 4">
            <a:extLst>
              <a:ext uri="{FF2B5EF4-FFF2-40B4-BE49-F238E27FC236}">
                <a16:creationId xmlns:a16="http://schemas.microsoft.com/office/drawing/2014/main" id="{E5A07C18-6B07-EB4F-AFAA-82748614EB1D}"/>
              </a:ext>
            </a:extLst>
          </p:cNvPr>
          <p:cNvSpPr txBox="1"/>
          <p:nvPr/>
        </p:nvSpPr>
        <p:spPr>
          <a:xfrm>
            <a:off x="655983" y="5782962"/>
            <a:ext cx="10197548" cy="738664"/>
          </a:xfrm>
          <a:prstGeom prst="rect">
            <a:avLst/>
          </a:prstGeom>
          <a:noFill/>
          <a:ln w="19050">
            <a:solidFill>
              <a:srgbClr val="000000"/>
            </a:solidFill>
          </a:ln>
        </p:spPr>
        <p:txBody>
          <a:bodyPr wrap="square" rtlCol="0">
            <a:spAutoFit/>
          </a:bodyPr>
          <a:lstStyle/>
          <a:p>
            <a:r>
              <a:rPr lang="en-US" sz="1400" dirty="0">
                <a:latin typeface="+mj-lt"/>
              </a:rPr>
              <a:t>On June 30, 2018, total fund balances in  the </a:t>
            </a:r>
            <a:r>
              <a:rPr lang="en-US" sz="1400" b="1" dirty="0">
                <a:solidFill>
                  <a:schemeClr val="accent6">
                    <a:lumMod val="75000"/>
                  </a:schemeClr>
                </a:solidFill>
              </a:rPr>
              <a:t>operating funds</a:t>
            </a:r>
            <a:r>
              <a:rPr lang="en-US" sz="1400" dirty="0">
                <a:latin typeface="+mj-lt"/>
              </a:rPr>
              <a:t> (Ed, O&amp;M, Transportation and Working Cash) were $28,093,000.  With total expenses of $84,761,000, the District had approx. 121 days of expense reserves.  District fund balance policy 4:12 calls for 90-180 days of reserves.</a:t>
            </a:r>
          </a:p>
        </p:txBody>
      </p:sp>
      <p:sp>
        <p:nvSpPr>
          <p:cNvPr id="7" name="Slide Number Placeholder 6">
            <a:extLst>
              <a:ext uri="{FF2B5EF4-FFF2-40B4-BE49-F238E27FC236}">
                <a16:creationId xmlns:a16="http://schemas.microsoft.com/office/drawing/2014/main" id="{DAA8127B-3D98-3F43-98A5-18AF76712DAA}"/>
              </a:ext>
            </a:extLst>
          </p:cNvPr>
          <p:cNvSpPr>
            <a:spLocks noGrp="1"/>
          </p:cNvSpPr>
          <p:nvPr>
            <p:ph type="sldNum" sz="quarter" idx="12"/>
          </p:nvPr>
        </p:nvSpPr>
        <p:spPr/>
        <p:txBody>
          <a:bodyPr/>
          <a:lstStyle/>
          <a:p>
            <a:fld id="{8C755E39-9766-9E4A-B16C-3481B4953B26}" type="slidenum">
              <a:rPr lang="en-US" smtClean="0"/>
              <a:t>15</a:t>
            </a:fld>
            <a:endParaRPr lang="en-US"/>
          </a:p>
        </p:txBody>
      </p:sp>
    </p:spTree>
    <p:extLst>
      <p:ext uri="{BB962C8B-B14F-4D97-AF65-F5344CB8AC3E}">
        <p14:creationId xmlns:p14="http://schemas.microsoft.com/office/powerpoint/2010/main" val="347415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defRPr/>
            </a:pPr>
            <a:r>
              <a:rPr lang="en-US" b="1" cap="small" dirty="0">
                <a:solidFill>
                  <a:srgbClr val="000000"/>
                </a:solidFill>
              </a:rPr>
              <a:t>Miscellaneous Financial Information</a:t>
            </a:r>
            <a:r>
              <a:rPr lang="en-US" sz="4000" b="1" cap="small" dirty="0">
                <a:solidFill>
                  <a:srgbClr val="000000"/>
                </a:solidFill>
              </a:rPr>
              <a:t/>
            </a:r>
            <a:br>
              <a:rPr lang="en-US" sz="4000" b="1" cap="small" dirty="0">
                <a:solidFill>
                  <a:srgbClr val="000000"/>
                </a:solidFill>
              </a:rPr>
            </a:br>
            <a:endParaRPr lang="en-US" sz="2800" b="1" cap="small" dirty="0">
              <a:solidFill>
                <a:schemeClr val="accent6">
                  <a:lumMod val="75000"/>
                </a:schemeClr>
              </a:solidFill>
            </a:endParaRPr>
          </a:p>
        </p:txBody>
      </p:sp>
      <p:sp>
        <p:nvSpPr>
          <p:cNvPr id="24577" name="Text Placeholder 1"/>
          <p:cNvSpPr>
            <a:spLocks noGrp="1"/>
          </p:cNvSpPr>
          <p:nvPr>
            <p:ph sz="quarter" idx="1"/>
          </p:nvPr>
        </p:nvSpPr>
        <p:spPr/>
        <p:txBody>
          <a:bodyPr/>
          <a:lstStyle/>
          <a:p>
            <a:pPr eaLnBrk="1" hangingPunct="1">
              <a:lnSpc>
                <a:spcPct val="80000"/>
              </a:lnSpc>
            </a:pPr>
            <a:endParaRPr lang="en-US" dirty="0">
              <a:latin typeface="Tw Cen MT" charset="0"/>
            </a:endParaRPr>
          </a:p>
          <a:p>
            <a:pPr eaLnBrk="1" hangingPunct="1">
              <a:lnSpc>
                <a:spcPct val="80000"/>
              </a:lnSpc>
            </a:pPr>
            <a:endParaRPr lang="en-US" b="1" dirty="0">
              <a:solidFill>
                <a:srgbClr val="000000"/>
              </a:solidFill>
              <a:latin typeface="Tw Cen MT" charset="0"/>
            </a:endParaRPr>
          </a:p>
          <a:p>
            <a:pPr marL="457200" lvl="1" indent="0" algn="ctr" eaLnBrk="1" hangingPunct="1">
              <a:lnSpc>
                <a:spcPct val="80000"/>
              </a:lnSpc>
              <a:buNone/>
            </a:pPr>
            <a:endParaRPr lang="en-US" dirty="0">
              <a:solidFill>
                <a:srgbClr val="898989"/>
              </a:solidFill>
              <a:latin typeface="Tw Cen MT" charset="0"/>
            </a:endParaRPr>
          </a:p>
        </p:txBody>
      </p:sp>
      <p:pic>
        <p:nvPicPr>
          <p:cNvPr id="5" name="Picture 4">
            <a:extLst>
              <a:ext uri="{FF2B5EF4-FFF2-40B4-BE49-F238E27FC236}">
                <a16:creationId xmlns:a16="http://schemas.microsoft.com/office/drawing/2014/main" id="{53A2C16C-A5FC-2A4D-95B0-046FAFB16E82}"/>
              </a:ext>
            </a:extLst>
          </p:cNvPr>
          <p:cNvPicPr>
            <a:picLocks noChangeAspect="1"/>
          </p:cNvPicPr>
          <p:nvPr/>
        </p:nvPicPr>
        <p:blipFill>
          <a:blip r:embed="rId2"/>
          <a:stretch>
            <a:fillRect/>
          </a:stretch>
        </p:blipFill>
        <p:spPr>
          <a:xfrm>
            <a:off x="4600832" y="2333132"/>
            <a:ext cx="2990336" cy="2990336"/>
          </a:xfrm>
          <a:prstGeom prst="rect">
            <a:avLst/>
          </a:prstGeom>
        </p:spPr>
      </p:pic>
      <p:sp>
        <p:nvSpPr>
          <p:cNvPr id="4" name="Slide Number Placeholder 3">
            <a:extLst>
              <a:ext uri="{FF2B5EF4-FFF2-40B4-BE49-F238E27FC236}">
                <a16:creationId xmlns:a16="http://schemas.microsoft.com/office/drawing/2014/main" id="{1207F17B-83BD-0849-843C-9106A6644ED6}"/>
              </a:ext>
            </a:extLst>
          </p:cNvPr>
          <p:cNvSpPr>
            <a:spLocks noGrp="1"/>
          </p:cNvSpPr>
          <p:nvPr>
            <p:ph type="sldNum" sz="quarter" idx="12"/>
          </p:nvPr>
        </p:nvSpPr>
        <p:spPr/>
        <p:txBody>
          <a:bodyPr/>
          <a:lstStyle/>
          <a:p>
            <a:fld id="{8C755E39-9766-9E4A-B16C-3481B4953B26}" type="slidenum">
              <a:rPr lang="en-US" smtClean="0"/>
              <a:t>16</a:t>
            </a:fld>
            <a:endParaRPr lang="en-US"/>
          </a:p>
        </p:txBody>
      </p:sp>
    </p:spTree>
    <p:extLst>
      <p:ext uri="{BB962C8B-B14F-4D97-AF65-F5344CB8AC3E}">
        <p14:creationId xmlns:p14="http://schemas.microsoft.com/office/powerpoint/2010/main" val="94026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AD85-EB67-5548-A694-9A1DF9D315AD}"/>
              </a:ext>
            </a:extLst>
          </p:cNvPr>
          <p:cNvSpPr>
            <a:spLocks noGrp="1"/>
          </p:cNvSpPr>
          <p:nvPr>
            <p:ph type="title"/>
          </p:nvPr>
        </p:nvSpPr>
        <p:spPr/>
        <p:txBody>
          <a:bodyPr/>
          <a:lstStyle/>
          <a:p>
            <a:r>
              <a:rPr lang="en-US" sz="4000" b="1" cap="small" dirty="0"/>
              <a:t>Data Chart</a:t>
            </a:r>
            <a:br>
              <a:rPr lang="en-US" sz="4000" b="1" cap="small" dirty="0"/>
            </a:br>
            <a:r>
              <a:rPr lang="en-US" sz="2400" b="1" cap="small" dirty="0">
                <a:solidFill>
                  <a:schemeClr val="accent6">
                    <a:lumMod val="75000"/>
                  </a:schemeClr>
                </a:solidFill>
              </a:rPr>
              <a:t>“Back of the Envelope” Financial Information to Know About Oak Park 97</a:t>
            </a:r>
          </a:p>
        </p:txBody>
      </p:sp>
      <p:graphicFrame>
        <p:nvGraphicFramePr>
          <p:cNvPr id="4" name="Content Placeholder 3">
            <a:extLst>
              <a:ext uri="{FF2B5EF4-FFF2-40B4-BE49-F238E27FC236}">
                <a16:creationId xmlns:a16="http://schemas.microsoft.com/office/drawing/2014/main" id="{E9781320-499D-A94D-9C8A-E5FABA358C59}"/>
              </a:ext>
            </a:extLst>
          </p:cNvPr>
          <p:cNvGraphicFramePr>
            <a:graphicFrameLocks noGrp="1"/>
          </p:cNvGraphicFramePr>
          <p:nvPr>
            <p:ph idx="1"/>
            <p:extLst>
              <p:ext uri="{D42A27DB-BD31-4B8C-83A1-F6EECF244321}">
                <p14:modId xmlns:p14="http://schemas.microsoft.com/office/powerpoint/2010/main" val="3114630658"/>
              </p:ext>
            </p:extLst>
          </p:nvPr>
        </p:nvGraphicFramePr>
        <p:xfrm>
          <a:off x="838199" y="1945640"/>
          <a:ext cx="10515599" cy="4294521"/>
        </p:xfrm>
        <a:graphic>
          <a:graphicData uri="http://schemas.openxmlformats.org/drawingml/2006/table">
            <a:tbl>
              <a:tblPr firstRow="1" bandRow="1">
                <a:tableStyleId>{93296810-A885-4BE3-A3E7-6D5BEEA58F35}</a:tableStyleId>
              </a:tblPr>
              <a:tblGrid>
                <a:gridCol w="8775358">
                  <a:extLst>
                    <a:ext uri="{9D8B030D-6E8A-4147-A177-3AD203B41FA5}">
                      <a16:colId xmlns:a16="http://schemas.microsoft.com/office/drawing/2014/main" val="3677660697"/>
                    </a:ext>
                  </a:extLst>
                </a:gridCol>
                <a:gridCol w="1740241">
                  <a:extLst>
                    <a:ext uri="{9D8B030D-6E8A-4147-A177-3AD203B41FA5}">
                      <a16:colId xmlns:a16="http://schemas.microsoft.com/office/drawing/2014/main" val="3717583654"/>
                    </a:ext>
                  </a:extLst>
                </a:gridCol>
              </a:tblGrid>
              <a:tr h="613503">
                <a:tc>
                  <a:txBody>
                    <a:bodyPr/>
                    <a:lstStyle/>
                    <a:p>
                      <a:r>
                        <a:rPr lang="en-US" dirty="0"/>
                        <a:t>Data (All figures represent estimates)</a:t>
                      </a:r>
                    </a:p>
                  </a:txBody>
                  <a:tcPr anchor="ctr"/>
                </a:tc>
                <a:tc>
                  <a:txBody>
                    <a:bodyPr/>
                    <a:lstStyle/>
                    <a:p>
                      <a:pPr algn="r"/>
                      <a:r>
                        <a:rPr lang="en-US" dirty="0"/>
                        <a:t>Amount</a:t>
                      </a:r>
                    </a:p>
                  </a:txBody>
                  <a:tcPr anchor="ctr"/>
                </a:tc>
                <a:extLst>
                  <a:ext uri="{0D108BD9-81ED-4DB2-BD59-A6C34878D82A}">
                    <a16:rowId xmlns:a16="http://schemas.microsoft.com/office/drawing/2014/main" val="1066781853"/>
                  </a:ext>
                </a:extLst>
              </a:tr>
              <a:tr h="613503">
                <a:tc>
                  <a:txBody>
                    <a:bodyPr/>
                    <a:lstStyle/>
                    <a:p>
                      <a:r>
                        <a:rPr lang="en-US" dirty="0">
                          <a:latin typeface="+mj-lt"/>
                        </a:rPr>
                        <a:t>Estimated tax bill (District 97 only) – Homeowner with $400,000 MV home (per assessor)</a:t>
                      </a:r>
                    </a:p>
                  </a:txBody>
                  <a:tcPr anchor="ctr"/>
                </a:tc>
                <a:tc>
                  <a:txBody>
                    <a:bodyPr/>
                    <a:lstStyle/>
                    <a:p>
                      <a:pPr algn="r"/>
                      <a:r>
                        <a:rPr lang="en-US" dirty="0">
                          <a:latin typeface="+mj-lt"/>
                        </a:rPr>
                        <a:t>$5,300</a:t>
                      </a:r>
                    </a:p>
                  </a:txBody>
                  <a:tcPr anchor="ctr"/>
                </a:tc>
                <a:extLst>
                  <a:ext uri="{0D108BD9-81ED-4DB2-BD59-A6C34878D82A}">
                    <a16:rowId xmlns:a16="http://schemas.microsoft.com/office/drawing/2014/main" val="287945690"/>
                  </a:ext>
                </a:extLst>
              </a:tr>
              <a:tr h="613503">
                <a:tc>
                  <a:txBody>
                    <a:bodyPr/>
                    <a:lstStyle/>
                    <a:p>
                      <a:r>
                        <a:rPr lang="en-US" dirty="0">
                          <a:latin typeface="+mj-lt"/>
                        </a:rPr>
                        <a:t>Estimated increase in tax bill assuming 2% CPI increase - $400,000 Homeowner</a:t>
                      </a:r>
                    </a:p>
                  </a:txBody>
                  <a:tcPr anchor="ctr"/>
                </a:tc>
                <a:tc>
                  <a:txBody>
                    <a:bodyPr/>
                    <a:lstStyle/>
                    <a:p>
                      <a:pPr algn="r"/>
                      <a:r>
                        <a:rPr lang="en-US" dirty="0">
                          <a:latin typeface="+mj-lt"/>
                        </a:rPr>
                        <a:t>$106</a:t>
                      </a:r>
                    </a:p>
                  </a:txBody>
                  <a:tcPr anchor="ctr"/>
                </a:tc>
                <a:extLst>
                  <a:ext uri="{0D108BD9-81ED-4DB2-BD59-A6C34878D82A}">
                    <a16:rowId xmlns:a16="http://schemas.microsoft.com/office/drawing/2014/main" val="1692155726"/>
                  </a:ext>
                </a:extLst>
              </a:tr>
              <a:tr h="613503">
                <a:tc>
                  <a:txBody>
                    <a:bodyPr/>
                    <a:lstStyle/>
                    <a:p>
                      <a:r>
                        <a:rPr lang="en-US" sz="1800" dirty="0">
                          <a:latin typeface="+mj-lt"/>
                        </a:rPr>
                        <a:t>Estimated decrease in tax bill per $1 million tax abatement - $400,000 Homeowner</a:t>
                      </a:r>
                    </a:p>
                  </a:txBody>
                  <a:tcPr anchor="ctr"/>
                </a:tc>
                <a:tc>
                  <a:txBody>
                    <a:bodyPr/>
                    <a:lstStyle/>
                    <a:p>
                      <a:pPr marL="0" algn="r" defTabSz="914400" rtl="0" eaLnBrk="1" latinLnBrk="0" hangingPunct="1"/>
                      <a:r>
                        <a:rPr lang="en-US" dirty="0">
                          <a:latin typeface="+mj-lt"/>
                        </a:rPr>
                        <a:t>$68</a:t>
                      </a:r>
                    </a:p>
                  </a:txBody>
                  <a:tcPr anchor="ctr"/>
                </a:tc>
                <a:extLst>
                  <a:ext uri="{0D108BD9-81ED-4DB2-BD59-A6C34878D82A}">
                    <a16:rowId xmlns:a16="http://schemas.microsoft.com/office/drawing/2014/main" val="3464041126"/>
                  </a:ext>
                </a:extLst>
              </a:tr>
              <a:tr h="613503">
                <a:tc>
                  <a:txBody>
                    <a:bodyPr/>
                    <a:lstStyle/>
                    <a:p>
                      <a:r>
                        <a:rPr lang="en-US" sz="1800" dirty="0">
                          <a:latin typeface="+mj-lt"/>
                        </a:rPr>
                        <a:t>Additional revenues District receives per $3 million in new taxable property (market value)</a:t>
                      </a:r>
                    </a:p>
                  </a:txBody>
                  <a:tcPr anchor="ctr"/>
                </a:tc>
                <a:tc>
                  <a:txBody>
                    <a:bodyPr/>
                    <a:lstStyle/>
                    <a:p>
                      <a:pPr marL="0" algn="r" defTabSz="914400" rtl="0" eaLnBrk="1" latinLnBrk="0" hangingPunct="1"/>
                      <a:r>
                        <a:rPr lang="en-US" dirty="0">
                          <a:latin typeface="+mj-lt"/>
                        </a:rPr>
                        <a:t>$45,000</a:t>
                      </a:r>
                    </a:p>
                  </a:txBody>
                  <a:tcPr anchor="ctr"/>
                </a:tc>
                <a:extLst>
                  <a:ext uri="{0D108BD9-81ED-4DB2-BD59-A6C34878D82A}">
                    <a16:rowId xmlns:a16="http://schemas.microsoft.com/office/drawing/2014/main" val="226935733"/>
                  </a:ext>
                </a:extLst>
              </a:tr>
              <a:tr h="613503">
                <a:tc>
                  <a:txBody>
                    <a:bodyPr/>
                    <a:lstStyle/>
                    <a:p>
                      <a:r>
                        <a:rPr lang="en-US" dirty="0">
                          <a:latin typeface="+mj-lt"/>
                        </a:rPr>
                        <a:t>Additional revenues per 1% increase in real estate taxes</a:t>
                      </a:r>
                    </a:p>
                  </a:txBody>
                  <a:tcPr anchor="ctr"/>
                </a:tc>
                <a:tc>
                  <a:txBody>
                    <a:bodyPr/>
                    <a:lstStyle/>
                    <a:p>
                      <a:pPr marL="0" algn="r" defTabSz="914400" rtl="0" eaLnBrk="1" latinLnBrk="0" hangingPunct="1"/>
                      <a:r>
                        <a:rPr lang="en-US" dirty="0">
                          <a:latin typeface="+mj-lt"/>
                        </a:rPr>
                        <a:t>$710,000</a:t>
                      </a:r>
                    </a:p>
                  </a:txBody>
                  <a:tcPr anchor="ctr"/>
                </a:tc>
                <a:extLst>
                  <a:ext uri="{0D108BD9-81ED-4DB2-BD59-A6C34878D82A}">
                    <a16:rowId xmlns:a16="http://schemas.microsoft.com/office/drawing/2014/main" val="3798502903"/>
                  </a:ext>
                </a:extLst>
              </a:tr>
              <a:tr h="613503">
                <a:tc>
                  <a:txBody>
                    <a:bodyPr/>
                    <a:lstStyle/>
                    <a:p>
                      <a:r>
                        <a:rPr lang="en-US" dirty="0">
                          <a:latin typeface="+mj-lt"/>
                        </a:rPr>
                        <a:t>Additional expenses per 1% increase in salary expenses</a:t>
                      </a:r>
                    </a:p>
                  </a:txBody>
                  <a:tcPr anchor="ctr"/>
                </a:tc>
                <a:tc>
                  <a:txBody>
                    <a:bodyPr/>
                    <a:lstStyle/>
                    <a:p>
                      <a:pPr marL="0" algn="r" defTabSz="914400" rtl="0" eaLnBrk="1" latinLnBrk="0" hangingPunct="1"/>
                      <a:r>
                        <a:rPr lang="en-US" dirty="0">
                          <a:latin typeface="+mj-lt"/>
                        </a:rPr>
                        <a:t>$580,000</a:t>
                      </a:r>
                    </a:p>
                  </a:txBody>
                  <a:tcPr anchor="ctr"/>
                </a:tc>
                <a:extLst>
                  <a:ext uri="{0D108BD9-81ED-4DB2-BD59-A6C34878D82A}">
                    <a16:rowId xmlns:a16="http://schemas.microsoft.com/office/drawing/2014/main" val="2952177656"/>
                  </a:ext>
                </a:extLst>
              </a:tr>
            </a:tbl>
          </a:graphicData>
        </a:graphic>
      </p:graphicFrame>
      <p:sp>
        <p:nvSpPr>
          <p:cNvPr id="5" name="Slide Number Placeholder 4">
            <a:extLst>
              <a:ext uri="{FF2B5EF4-FFF2-40B4-BE49-F238E27FC236}">
                <a16:creationId xmlns:a16="http://schemas.microsoft.com/office/drawing/2014/main" id="{1F8EF19F-C258-3948-8834-3640E65C938E}"/>
              </a:ext>
            </a:extLst>
          </p:cNvPr>
          <p:cNvSpPr>
            <a:spLocks noGrp="1"/>
          </p:cNvSpPr>
          <p:nvPr>
            <p:ph type="sldNum" sz="quarter" idx="12"/>
          </p:nvPr>
        </p:nvSpPr>
        <p:spPr/>
        <p:txBody>
          <a:bodyPr/>
          <a:lstStyle/>
          <a:p>
            <a:fld id="{8C755E39-9766-9E4A-B16C-3481B4953B26}" type="slidenum">
              <a:rPr lang="en-US" smtClean="0"/>
              <a:t>17</a:t>
            </a:fld>
            <a:endParaRPr lang="en-US"/>
          </a:p>
        </p:txBody>
      </p:sp>
    </p:spTree>
    <p:extLst>
      <p:ext uri="{BB962C8B-B14F-4D97-AF65-F5344CB8AC3E}">
        <p14:creationId xmlns:p14="http://schemas.microsoft.com/office/powerpoint/2010/main" val="312572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b="1" cap="small" dirty="0">
                <a:solidFill>
                  <a:srgbClr val="000000"/>
                </a:solidFill>
              </a:rPr>
              <a:t>Major Financial Decisions Over the Next Few Years</a:t>
            </a:r>
            <a:r>
              <a:rPr lang="en-US" sz="4000" b="1" cap="small" dirty="0">
                <a:solidFill>
                  <a:srgbClr val="000000"/>
                </a:solidFill>
              </a:rPr>
              <a:t/>
            </a:r>
            <a:br>
              <a:rPr lang="en-US" sz="4000" b="1" cap="small" dirty="0">
                <a:solidFill>
                  <a:srgbClr val="000000"/>
                </a:solidFill>
              </a:rPr>
            </a:br>
            <a:endParaRPr lang="en-US" sz="2800" b="1" cap="small" dirty="0">
              <a:solidFill>
                <a:schemeClr val="accent6">
                  <a:lumMod val="75000"/>
                </a:schemeClr>
              </a:solidFill>
            </a:endParaRPr>
          </a:p>
        </p:txBody>
      </p:sp>
      <p:sp>
        <p:nvSpPr>
          <p:cNvPr id="24577" name="Text Placeholder 1"/>
          <p:cNvSpPr>
            <a:spLocks noGrp="1"/>
          </p:cNvSpPr>
          <p:nvPr>
            <p:ph sz="quarter" idx="1"/>
          </p:nvPr>
        </p:nvSpPr>
        <p:spPr/>
        <p:txBody>
          <a:bodyPr/>
          <a:lstStyle/>
          <a:p>
            <a:pPr eaLnBrk="1" hangingPunct="1">
              <a:lnSpc>
                <a:spcPct val="80000"/>
              </a:lnSpc>
            </a:pPr>
            <a:endParaRPr lang="en-US" dirty="0">
              <a:latin typeface="Tw Cen MT" charset="0"/>
            </a:endParaRPr>
          </a:p>
          <a:p>
            <a:pPr eaLnBrk="1" hangingPunct="1">
              <a:lnSpc>
                <a:spcPct val="80000"/>
              </a:lnSpc>
            </a:pPr>
            <a:endParaRPr lang="en-US" b="1" dirty="0">
              <a:solidFill>
                <a:srgbClr val="000000"/>
              </a:solidFill>
              <a:latin typeface="Tw Cen MT" charset="0"/>
            </a:endParaRPr>
          </a:p>
          <a:p>
            <a:pPr marL="457200" lvl="1" indent="0" algn="ctr" eaLnBrk="1" hangingPunct="1">
              <a:lnSpc>
                <a:spcPct val="80000"/>
              </a:lnSpc>
              <a:buNone/>
            </a:pPr>
            <a:endParaRPr lang="en-US" dirty="0">
              <a:solidFill>
                <a:srgbClr val="898989"/>
              </a:solidFill>
              <a:latin typeface="Tw Cen MT" charset="0"/>
            </a:endParaRPr>
          </a:p>
        </p:txBody>
      </p:sp>
      <p:pic>
        <p:nvPicPr>
          <p:cNvPr id="5" name="Picture 4">
            <a:extLst>
              <a:ext uri="{FF2B5EF4-FFF2-40B4-BE49-F238E27FC236}">
                <a16:creationId xmlns:a16="http://schemas.microsoft.com/office/drawing/2014/main" id="{53A2C16C-A5FC-2A4D-95B0-046FAFB16E82}"/>
              </a:ext>
            </a:extLst>
          </p:cNvPr>
          <p:cNvPicPr>
            <a:picLocks noChangeAspect="1"/>
          </p:cNvPicPr>
          <p:nvPr/>
        </p:nvPicPr>
        <p:blipFill>
          <a:blip r:embed="rId2"/>
          <a:stretch>
            <a:fillRect/>
          </a:stretch>
        </p:blipFill>
        <p:spPr>
          <a:xfrm>
            <a:off x="4600832" y="2333132"/>
            <a:ext cx="2990336" cy="2990336"/>
          </a:xfrm>
          <a:prstGeom prst="rect">
            <a:avLst/>
          </a:prstGeom>
        </p:spPr>
      </p:pic>
      <p:sp>
        <p:nvSpPr>
          <p:cNvPr id="4" name="Slide Number Placeholder 3">
            <a:extLst>
              <a:ext uri="{FF2B5EF4-FFF2-40B4-BE49-F238E27FC236}">
                <a16:creationId xmlns:a16="http://schemas.microsoft.com/office/drawing/2014/main" id="{BB637396-46D9-9649-BC8F-13894999E7BA}"/>
              </a:ext>
            </a:extLst>
          </p:cNvPr>
          <p:cNvSpPr>
            <a:spLocks noGrp="1"/>
          </p:cNvSpPr>
          <p:nvPr>
            <p:ph type="sldNum" sz="quarter" idx="12"/>
          </p:nvPr>
        </p:nvSpPr>
        <p:spPr/>
        <p:txBody>
          <a:bodyPr/>
          <a:lstStyle/>
          <a:p>
            <a:fld id="{8C755E39-9766-9E4A-B16C-3481B4953B26}" type="slidenum">
              <a:rPr lang="en-US" smtClean="0"/>
              <a:t>18</a:t>
            </a:fld>
            <a:endParaRPr lang="en-US"/>
          </a:p>
        </p:txBody>
      </p:sp>
    </p:spTree>
    <p:extLst>
      <p:ext uri="{BB962C8B-B14F-4D97-AF65-F5344CB8AC3E}">
        <p14:creationId xmlns:p14="http://schemas.microsoft.com/office/powerpoint/2010/main" val="249120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403E-83D2-F94D-902E-F5B04072FFC6}"/>
              </a:ext>
            </a:extLst>
          </p:cNvPr>
          <p:cNvSpPr>
            <a:spLocks noGrp="1"/>
          </p:cNvSpPr>
          <p:nvPr>
            <p:ph type="title"/>
          </p:nvPr>
        </p:nvSpPr>
        <p:spPr/>
        <p:txBody>
          <a:bodyPr>
            <a:normAutofit/>
          </a:bodyPr>
          <a:lstStyle/>
          <a:p>
            <a:r>
              <a:rPr lang="en-US" sz="4000" b="1" cap="small" dirty="0"/>
              <a:t>Major Decisions that will Shape the District’s Future Financial Condition</a:t>
            </a:r>
          </a:p>
        </p:txBody>
      </p:sp>
      <p:sp>
        <p:nvSpPr>
          <p:cNvPr id="3" name="Content Placeholder 2">
            <a:extLst>
              <a:ext uri="{FF2B5EF4-FFF2-40B4-BE49-F238E27FC236}">
                <a16:creationId xmlns:a16="http://schemas.microsoft.com/office/drawing/2014/main" id="{CD828FF4-885B-9D49-8C75-680423BE12C1}"/>
              </a:ext>
            </a:extLst>
          </p:cNvPr>
          <p:cNvSpPr>
            <a:spLocks noGrp="1"/>
          </p:cNvSpPr>
          <p:nvPr>
            <p:ph idx="1"/>
          </p:nvPr>
        </p:nvSpPr>
        <p:spPr/>
        <p:txBody>
          <a:bodyPr>
            <a:normAutofit/>
          </a:bodyPr>
          <a:lstStyle/>
          <a:p>
            <a:r>
              <a:rPr lang="en-US" sz="2400" b="1" dirty="0">
                <a:solidFill>
                  <a:srgbClr val="FF0000"/>
                </a:solidFill>
                <a:latin typeface="+mj-lt"/>
              </a:rPr>
              <a:t>How will the District pay for major capital projects beyond those covered by the referendum bonds?</a:t>
            </a:r>
          </a:p>
          <a:p>
            <a:pPr lvl="1"/>
            <a:r>
              <a:rPr lang="en-US" sz="1800" dirty="0">
                <a:solidFill>
                  <a:srgbClr val="FF0000"/>
                </a:solidFill>
                <a:latin typeface="+mj-lt"/>
              </a:rPr>
              <a:t>Fund balances?</a:t>
            </a:r>
          </a:p>
          <a:p>
            <a:pPr lvl="1"/>
            <a:r>
              <a:rPr lang="en-US" sz="1800" dirty="0">
                <a:solidFill>
                  <a:srgbClr val="FF0000"/>
                </a:solidFill>
                <a:latin typeface="+mj-lt"/>
              </a:rPr>
              <a:t>DSEB bonds?</a:t>
            </a:r>
          </a:p>
        </p:txBody>
      </p:sp>
      <p:sp>
        <p:nvSpPr>
          <p:cNvPr id="5" name="Slide Number Placeholder 4">
            <a:extLst>
              <a:ext uri="{FF2B5EF4-FFF2-40B4-BE49-F238E27FC236}">
                <a16:creationId xmlns:a16="http://schemas.microsoft.com/office/drawing/2014/main" id="{9C72190E-BA38-C246-BDF0-C428C096CBE6}"/>
              </a:ext>
            </a:extLst>
          </p:cNvPr>
          <p:cNvSpPr>
            <a:spLocks noGrp="1"/>
          </p:cNvSpPr>
          <p:nvPr>
            <p:ph type="sldNum" sz="quarter" idx="12"/>
          </p:nvPr>
        </p:nvSpPr>
        <p:spPr/>
        <p:txBody>
          <a:bodyPr/>
          <a:lstStyle/>
          <a:p>
            <a:fld id="{8C755E39-9766-9E4A-B16C-3481B4953B26}" type="slidenum">
              <a:rPr lang="en-US" smtClean="0"/>
              <a:t>19</a:t>
            </a:fld>
            <a:endParaRPr lang="en-US"/>
          </a:p>
        </p:txBody>
      </p:sp>
    </p:spTree>
    <p:extLst>
      <p:ext uri="{BB962C8B-B14F-4D97-AF65-F5344CB8AC3E}">
        <p14:creationId xmlns:p14="http://schemas.microsoft.com/office/powerpoint/2010/main" val="159337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1B7092-1E64-3F48-A959-9553261B129B}"/>
              </a:ext>
            </a:extLst>
          </p:cNvPr>
          <p:cNvSpPr>
            <a:spLocks noGrp="1"/>
          </p:cNvSpPr>
          <p:nvPr>
            <p:ph type="title"/>
          </p:nvPr>
        </p:nvSpPr>
        <p:spPr>
          <a:xfrm>
            <a:off x="831850" y="2203900"/>
            <a:ext cx="10515600" cy="2358575"/>
          </a:xfrm>
        </p:spPr>
        <p:txBody>
          <a:bodyPr/>
          <a:lstStyle/>
          <a:p>
            <a:r>
              <a:rPr lang="en-US" cap="small" dirty="0"/>
              <a:t>Revenues</a:t>
            </a:r>
          </a:p>
        </p:txBody>
      </p:sp>
      <p:sp>
        <p:nvSpPr>
          <p:cNvPr id="5" name="Text Placeholder 4">
            <a:extLst>
              <a:ext uri="{FF2B5EF4-FFF2-40B4-BE49-F238E27FC236}">
                <a16:creationId xmlns:a16="http://schemas.microsoft.com/office/drawing/2014/main" id="{CC77033F-060A-2541-B6A8-D31082EE5E84}"/>
              </a:ext>
            </a:extLst>
          </p:cNvPr>
          <p:cNvSpPr>
            <a:spLocks noGrp="1"/>
          </p:cNvSpPr>
          <p:nvPr>
            <p:ph type="body" idx="1"/>
          </p:nvPr>
        </p:nvSpPr>
        <p:spPr/>
        <p:txBody>
          <a:bodyPr/>
          <a:lstStyle/>
          <a:p>
            <a:r>
              <a:rPr lang="en-US" cap="small" dirty="0">
                <a:solidFill>
                  <a:schemeClr val="accent6">
                    <a:lumMod val="75000"/>
                  </a:schemeClr>
                </a:solidFill>
              </a:rPr>
              <a:t>Where Do Funds Come From to Pay for the Operations of a School District?</a:t>
            </a:r>
          </a:p>
        </p:txBody>
      </p:sp>
      <p:pic>
        <p:nvPicPr>
          <p:cNvPr id="6" name="Picture 5">
            <a:extLst>
              <a:ext uri="{FF2B5EF4-FFF2-40B4-BE49-F238E27FC236}">
                <a16:creationId xmlns:a16="http://schemas.microsoft.com/office/drawing/2014/main" id="{BE5D3E27-078E-B642-ABB5-E00917541F56}"/>
              </a:ext>
            </a:extLst>
          </p:cNvPr>
          <p:cNvPicPr>
            <a:picLocks noChangeAspect="1"/>
          </p:cNvPicPr>
          <p:nvPr/>
        </p:nvPicPr>
        <p:blipFill>
          <a:blip r:embed="rId2"/>
          <a:stretch>
            <a:fillRect/>
          </a:stretch>
        </p:blipFill>
        <p:spPr>
          <a:xfrm>
            <a:off x="469557" y="177393"/>
            <a:ext cx="2026507" cy="2026507"/>
          </a:xfrm>
          <a:prstGeom prst="rect">
            <a:avLst/>
          </a:prstGeom>
        </p:spPr>
      </p:pic>
      <p:sp>
        <p:nvSpPr>
          <p:cNvPr id="9" name="Slide Number Placeholder 8">
            <a:extLst>
              <a:ext uri="{FF2B5EF4-FFF2-40B4-BE49-F238E27FC236}">
                <a16:creationId xmlns:a16="http://schemas.microsoft.com/office/drawing/2014/main" id="{390C2710-B0E7-E74C-8131-F27C835BF70E}"/>
              </a:ext>
            </a:extLst>
          </p:cNvPr>
          <p:cNvSpPr>
            <a:spLocks noGrp="1"/>
          </p:cNvSpPr>
          <p:nvPr>
            <p:ph type="sldNum" sz="quarter" idx="12"/>
          </p:nvPr>
        </p:nvSpPr>
        <p:spPr/>
        <p:txBody>
          <a:bodyPr/>
          <a:lstStyle/>
          <a:p>
            <a:fld id="{8C755E39-9766-9E4A-B16C-3481B4953B26}" type="slidenum">
              <a:rPr lang="en-US" smtClean="0"/>
              <a:t>2</a:t>
            </a:fld>
            <a:endParaRPr lang="en-US"/>
          </a:p>
        </p:txBody>
      </p:sp>
    </p:spTree>
    <p:extLst>
      <p:ext uri="{BB962C8B-B14F-4D97-AF65-F5344CB8AC3E}">
        <p14:creationId xmlns:p14="http://schemas.microsoft.com/office/powerpoint/2010/main" val="281421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2F13-A5A6-6D4E-9560-3665A0F35743}"/>
              </a:ext>
            </a:extLst>
          </p:cNvPr>
          <p:cNvSpPr>
            <a:spLocks noGrp="1"/>
          </p:cNvSpPr>
          <p:nvPr>
            <p:ph type="title"/>
          </p:nvPr>
        </p:nvSpPr>
        <p:spPr>
          <a:xfrm>
            <a:off x="838200" y="365125"/>
            <a:ext cx="10515600" cy="1165095"/>
          </a:xfrm>
        </p:spPr>
        <p:txBody>
          <a:bodyPr>
            <a:normAutofit fontScale="90000"/>
          </a:bodyPr>
          <a:lstStyle/>
          <a:p>
            <a:pPr>
              <a:defRPr/>
            </a:pPr>
            <a:r>
              <a:rPr lang="en-US" sz="3600" b="1" cap="small" dirty="0">
                <a:cs typeface="Avenir Heavy"/>
              </a:rPr>
              <a:t>Current Annual Costs Associated with Five-Year Facility Plan</a:t>
            </a:r>
            <a:br>
              <a:rPr lang="en-US" sz="3600" b="1" cap="small" dirty="0">
                <a:cs typeface="Avenir Heavy"/>
              </a:rPr>
            </a:br>
            <a:r>
              <a:rPr lang="en-US" sz="2200" b="1" cap="small" dirty="0">
                <a:solidFill>
                  <a:schemeClr val="accent6">
                    <a:lumMod val="75000"/>
                  </a:schemeClr>
                </a:solidFill>
                <a:cs typeface="Avenir Heavy"/>
              </a:rPr>
              <a:t>The District has Identified $37 Million in Major Capital Project Needs over Next Five Years Beyond Those Projects Funded with Referendum Bonds</a:t>
            </a:r>
            <a:endParaRPr lang="en-US" sz="2200" cap="small" dirty="0">
              <a:solidFill>
                <a:schemeClr val="accent6">
                  <a:lumMod val="75000"/>
                </a:schemeClr>
              </a:solidFill>
            </a:endParaRPr>
          </a:p>
        </p:txBody>
      </p:sp>
      <p:graphicFrame>
        <p:nvGraphicFramePr>
          <p:cNvPr id="3" name="Content Placeholder 4">
            <a:extLst>
              <a:ext uri="{FF2B5EF4-FFF2-40B4-BE49-F238E27FC236}">
                <a16:creationId xmlns:a16="http://schemas.microsoft.com/office/drawing/2014/main" id="{F23878BE-EEA1-C346-BFCB-9D06CD28FF53}"/>
              </a:ext>
            </a:extLst>
          </p:cNvPr>
          <p:cNvGraphicFramePr>
            <a:graphicFrameLocks noGrp="1"/>
          </p:cNvGraphicFramePr>
          <p:nvPr>
            <p:ph idx="1"/>
            <p:extLst>
              <p:ext uri="{D42A27DB-BD31-4B8C-83A1-F6EECF244321}">
                <p14:modId xmlns:p14="http://schemas.microsoft.com/office/powerpoint/2010/main" val="1788492764"/>
              </p:ext>
            </p:extLst>
          </p:nvPr>
        </p:nvGraphicFramePr>
        <p:xfrm>
          <a:off x="838200" y="1600200"/>
          <a:ext cx="10515600" cy="42291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BD3D6E07-018D-BD44-9128-11C246AF8A5D}"/>
              </a:ext>
            </a:extLst>
          </p:cNvPr>
          <p:cNvSpPr>
            <a:spLocks noGrp="1"/>
          </p:cNvSpPr>
          <p:nvPr>
            <p:ph type="sldNum" sz="quarter" idx="12"/>
          </p:nvPr>
        </p:nvSpPr>
        <p:spPr/>
        <p:txBody>
          <a:bodyPr/>
          <a:lstStyle/>
          <a:p>
            <a:fld id="{8C755E39-9766-9E4A-B16C-3481B4953B26}" type="slidenum">
              <a:rPr lang="en-US" smtClean="0"/>
              <a:t>20</a:t>
            </a:fld>
            <a:endParaRPr lang="en-US"/>
          </a:p>
        </p:txBody>
      </p:sp>
    </p:spTree>
    <p:extLst>
      <p:ext uri="{BB962C8B-B14F-4D97-AF65-F5344CB8AC3E}">
        <p14:creationId xmlns:p14="http://schemas.microsoft.com/office/powerpoint/2010/main" val="174146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AF16-9686-164E-86D1-836B4070385A}"/>
              </a:ext>
            </a:extLst>
          </p:cNvPr>
          <p:cNvSpPr>
            <a:spLocks noGrp="1"/>
          </p:cNvSpPr>
          <p:nvPr>
            <p:ph type="title"/>
          </p:nvPr>
        </p:nvSpPr>
        <p:spPr/>
        <p:txBody>
          <a:bodyPr>
            <a:normAutofit/>
          </a:bodyPr>
          <a:lstStyle/>
          <a:p>
            <a:r>
              <a:rPr lang="en-US" sz="4000" b="1" dirty="0"/>
              <a:t>Current Debt Service and Proposed Financing Plan</a:t>
            </a:r>
            <a:br>
              <a:rPr lang="en-US" sz="4000" b="1" dirty="0"/>
            </a:br>
            <a:r>
              <a:rPr lang="en-US" sz="2400" b="1" dirty="0">
                <a:solidFill>
                  <a:schemeClr val="accent6">
                    <a:lumMod val="75000"/>
                  </a:schemeClr>
                </a:solidFill>
              </a:rPr>
              <a:t>District’s Primary Option to Fund Major Capital Projects</a:t>
            </a:r>
          </a:p>
        </p:txBody>
      </p:sp>
      <p:graphicFrame>
        <p:nvGraphicFramePr>
          <p:cNvPr id="5" name="Content Placeholder 4">
            <a:extLst>
              <a:ext uri="{FF2B5EF4-FFF2-40B4-BE49-F238E27FC236}">
                <a16:creationId xmlns:a16="http://schemas.microsoft.com/office/drawing/2014/main" id="{2B4F869A-7610-7C45-8568-E830E0B165F0}"/>
              </a:ext>
            </a:extLst>
          </p:cNvPr>
          <p:cNvGraphicFramePr>
            <a:graphicFrameLocks noGrp="1"/>
          </p:cNvGraphicFramePr>
          <p:nvPr>
            <p:ph idx="1"/>
            <p:extLst>
              <p:ext uri="{D42A27DB-BD31-4B8C-83A1-F6EECF244321}">
                <p14:modId xmlns:p14="http://schemas.microsoft.com/office/powerpoint/2010/main" val="3713147259"/>
              </p:ext>
            </p:extLst>
          </p:nvPr>
        </p:nvGraphicFramePr>
        <p:xfrm>
          <a:off x="838200" y="1690688"/>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7ACB876-925B-064C-8879-7EBFAB8D1B04}"/>
              </a:ext>
            </a:extLst>
          </p:cNvPr>
          <p:cNvSpPr txBox="1"/>
          <p:nvPr/>
        </p:nvSpPr>
        <p:spPr>
          <a:xfrm>
            <a:off x="972065" y="6128523"/>
            <a:ext cx="10381735" cy="523220"/>
          </a:xfrm>
          <a:prstGeom prst="rect">
            <a:avLst/>
          </a:prstGeom>
          <a:noFill/>
          <a:ln>
            <a:solidFill>
              <a:schemeClr val="tx1"/>
            </a:solidFill>
          </a:ln>
        </p:spPr>
        <p:txBody>
          <a:bodyPr wrap="square" rtlCol="0">
            <a:spAutoFit/>
          </a:bodyPr>
          <a:lstStyle/>
          <a:p>
            <a:r>
              <a:rPr lang="en-US" sz="1400" dirty="0">
                <a:latin typeface="+mj-lt"/>
              </a:rPr>
              <a:t>Black line represents projected debt service extension base (“DSEB”) assuming 1.5% CPI.  DSEB is the maximum annual tax extension in a given year to pay for </a:t>
            </a:r>
            <a:r>
              <a:rPr lang="en-US" sz="1400" u="sng" dirty="0">
                <a:latin typeface="+mj-lt"/>
              </a:rPr>
              <a:t>non-referendum</a:t>
            </a:r>
            <a:r>
              <a:rPr lang="en-US" sz="1400" dirty="0">
                <a:latin typeface="+mj-lt"/>
              </a:rPr>
              <a:t> debt service payments due during that calendar year.</a:t>
            </a:r>
          </a:p>
        </p:txBody>
      </p:sp>
      <p:sp>
        <p:nvSpPr>
          <p:cNvPr id="8" name="Slide Number Placeholder 7">
            <a:extLst>
              <a:ext uri="{FF2B5EF4-FFF2-40B4-BE49-F238E27FC236}">
                <a16:creationId xmlns:a16="http://schemas.microsoft.com/office/drawing/2014/main" id="{AB43FCAB-30A6-B94C-A4CD-2ED7A67FAAA3}"/>
              </a:ext>
            </a:extLst>
          </p:cNvPr>
          <p:cNvSpPr>
            <a:spLocks noGrp="1"/>
          </p:cNvSpPr>
          <p:nvPr>
            <p:ph type="sldNum" sz="quarter" idx="12"/>
          </p:nvPr>
        </p:nvSpPr>
        <p:spPr/>
        <p:txBody>
          <a:bodyPr/>
          <a:lstStyle/>
          <a:p>
            <a:fld id="{8C755E39-9766-9E4A-B16C-3481B4953B26}" type="slidenum">
              <a:rPr lang="en-US" smtClean="0"/>
              <a:t>21</a:t>
            </a:fld>
            <a:endParaRPr lang="en-US"/>
          </a:p>
        </p:txBody>
      </p:sp>
    </p:spTree>
    <p:extLst>
      <p:ext uri="{BB962C8B-B14F-4D97-AF65-F5344CB8AC3E}">
        <p14:creationId xmlns:p14="http://schemas.microsoft.com/office/powerpoint/2010/main" val="156541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403E-83D2-F94D-902E-F5B04072FFC6}"/>
              </a:ext>
            </a:extLst>
          </p:cNvPr>
          <p:cNvSpPr>
            <a:spLocks noGrp="1"/>
          </p:cNvSpPr>
          <p:nvPr>
            <p:ph type="title"/>
          </p:nvPr>
        </p:nvSpPr>
        <p:spPr/>
        <p:txBody>
          <a:bodyPr>
            <a:normAutofit/>
          </a:bodyPr>
          <a:lstStyle/>
          <a:p>
            <a:r>
              <a:rPr lang="en-US" sz="4000" b="1" cap="small" dirty="0"/>
              <a:t>Major Decisions that will Shape the District’s Future Financial Condition</a:t>
            </a:r>
          </a:p>
        </p:txBody>
      </p:sp>
      <p:sp>
        <p:nvSpPr>
          <p:cNvPr id="3" name="Content Placeholder 2">
            <a:extLst>
              <a:ext uri="{FF2B5EF4-FFF2-40B4-BE49-F238E27FC236}">
                <a16:creationId xmlns:a16="http://schemas.microsoft.com/office/drawing/2014/main" id="{CD828FF4-885B-9D49-8C75-680423BE12C1}"/>
              </a:ext>
            </a:extLst>
          </p:cNvPr>
          <p:cNvSpPr>
            <a:spLocks noGrp="1"/>
          </p:cNvSpPr>
          <p:nvPr>
            <p:ph idx="1"/>
          </p:nvPr>
        </p:nvSpPr>
        <p:spPr/>
        <p:txBody>
          <a:bodyPr>
            <a:normAutofit/>
          </a:bodyPr>
          <a:lstStyle/>
          <a:p>
            <a:r>
              <a:rPr lang="en-US" sz="2400" b="1" dirty="0">
                <a:solidFill>
                  <a:schemeClr val="bg1">
                    <a:lumMod val="65000"/>
                  </a:schemeClr>
                </a:solidFill>
                <a:latin typeface="+mj-lt"/>
              </a:rPr>
              <a:t>How will the District pay for major capital projects beyond those covered by the referendum bonds?</a:t>
            </a:r>
          </a:p>
          <a:p>
            <a:pPr lvl="1"/>
            <a:r>
              <a:rPr lang="en-US" sz="1800" dirty="0">
                <a:solidFill>
                  <a:schemeClr val="bg1">
                    <a:lumMod val="65000"/>
                  </a:schemeClr>
                </a:solidFill>
                <a:latin typeface="+mj-lt"/>
              </a:rPr>
              <a:t>Fund balances?</a:t>
            </a:r>
          </a:p>
          <a:p>
            <a:pPr lvl="1"/>
            <a:r>
              <a:rPr lang="en-US" sz="1800" dirty="0">
                <a:solidFill>
                  <a:schemeClr val="bg1">
                    <a:lumMod val="65000"/>
                  </a:schemeClr>
                </a:solidFill>
                <a:latin typeface="+mj-lt"/>
              </a:rPr>
              <a:t>DSEB bonds?</a:t>
            </a:r>
          </a:p>
          <a:p>
            <a:r>
              <a:rPr lang="en-US" sz="2400" b="1" dirty="0">
                <a:solidFill>
                  <a:srgbClr val="FF0000"/>
                </a:solidFill>
                <a:latin typeface="+mj-lt"/>
              </a:rPr>
              <a:t>Will the District elect to levy sufficiently to capture the tax revenues currently being paid directly to the TIF fund held by the Village?</a:t>
            </a:r>
          </a:p>
        </p:txBody>
      </p:sp>
      <p:sp>
        <p:nvSpPr>
          <p:cNvPr id="5" name="Slide Number Placeholder 4">
            <a:extLst>
              <a:ext uri="{FF2B5EF4-FFF2-40B4-BE49-F238E27FC236}">
                <a16:creationId xmlns:a16="http://schemas.microsoft.com/office/drawing/2014/main" id="{070B0122-D9B1-CD49-8A85-D76824D34D69}"/>
              </a:ext>
            </a:extLst>
          </p:cNvPr>
          <p:cNvSpPr>
            <a:spLocks noGrp="1"/>
          </p:cNvSpPr>
          <p:nvPr>
            <p:ph type="sldNum" sz="quarter" idx="12"/>
          </p:nvPr>
        </p:nvSpPr>
        <p:spPr/>
        <p:txBody>
          <a:bodyPr/>
          <a:lstStyle/>
          <a:p>
            <a:fld id="{8C755E39-9766-9E4A-B16C-3481B4953B26}" type="slidenum">
              <a:rPr lang="en-US" smtClean="0"/>
              <a:t>22</a:t>
            </a:fld>
            <a:endParaRPr lang="en-US"/>
          </a:p>
        </p:txBody>
      </p:sp>
    </p:spTree>
    <p:extLst>
      <p:ext uri="{BB962C8B-B14F-4D97-AF65-F5344CB8AC3E}">
        <p14:creationId xmlns:p14="http://schemas.microsoft.com/office/powerpoint/2010/main" val="18440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448BA-2CA6-8E40-93A9-E2993C11F776}"/>
              </a:ext>
            </a:extLst>
          </p:cNvPr>
          <p:cNvSpPr>
            <a:spLocks noGrp="1"/>
          </p:cNvSpPr>
          <p:nvPr>
            <p:ph type="title"/>
          </p:nvPr>
        </p:nvSpPr>
        <p:spPr/>
        <p:txBody>
          <a:bodyPr>
            <a:normAutofit/>
          </a:bodyPr>
          <a:lstStyle/>
          <a:p>
            <a:r>
              <a:rPr lang="en-US" sz="3200" b="1" cap="small" dirty="0"/>
              <a:t>Impact of Capturing TIF Growth During December 2019 Levy</a:t>
            </a:r>
            <a:br>
              <a:rPr lang="en-US" sz="3200" b="1" cap="small" dirty="0"/>
            </a:br>
            <a:r>
              <a:rPr lang="en-US" sz="2000" b="1" cap="small" dirty="0">
                <a:solidFill>
                  <a:schemeClr val="accent6">
                    <a:lumMod val="75000"/>
                  </a:schemeClr>
                </a:solidFill>
              </a:rPr>
              <a:t>Capturing the TIF Growth will have a Net Positive Impact of Approximately $2-$3 Million Annually</a:t>
            </a:r>
            <a:br>
              <a:rPr lang="en-US" sz="2000" b="1" cap="small" dirty="0">
                <a:solidFill>
                  <a:schemeClr val="accent6">
                    <a:lumMod val="75000"/>
                  </a:schemeClr>
                </a:solidFill>
              </a:rPr>
            </a:br>
            <a:r>
              <a:rPr lang="en-US" sz="1600" b="1" cap="small" dirty="0"/>
              <a:t>Note:  These Tax Revenues are Currently paid by Taxpayers within TIF and Would be Reallocated to District</a:t>
            </a:r>
          </a:p>
        </p:txBody>
      </p:sp>
      <p:graphicFrame>
        <p:nvGraphicFramePr>
          <p:cNvPr id="5" name="Content Placeholder 4">
            <a:extLst>
              <a:ext uri="{FF2B5EF4-FFF2-40B4-BE49-F238E27FC236}">
                <a16:creationId xmlns:a16="http://schemas.microsoft.com/office/drawing/2014/main" id="{CF2DCCE2-4304-9741-9B5A-0314328E3963}"/>
              </a:ext>
            </a:extLst>
          </p:cNvPr>
          <p:cNvGraphicFramePr>
            <a:graphicFrameLocks noGrp="1"/>
          </p:cNvGraphicFramePr>
          <p:nvPr>
            <p:ph idx="1"/>
            <p:extLst>
              <p:ext uri="{D42A27DB-BD31-4B8C-83A1-F6EECF244321}">
                <p14:modId xmlns:p14="http://schemas.microsoft.com/office/powerpoint/2010/main" val="27026520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59A7B37B-CDEF-D748-9ECF-64FC3508E670}"/>
              </a:ext>
            </a:extLst>
          </p:cNvPr>
          <p:cNvSpPr>
            <a:spLocks noGrp="1"/>
          </p:cNvSpPr>
          <p:nvPr>
            <p:ph type="sldNum" sz="quarter" idx="12"/>
          </p:nvPr>
        </p:nvSpPr>
        <p:spPr/>
        <p:txBody>
          <a:bodyPr/>
          <a:lstStyle/>
          <a:p>
            <a:fld id="{8C755E39-9766-9E4A-B16C-3481B4953B26}" type="slidenum">
              <a:rPr lang="en-US" smtClean="0"/>
              <a:t>23</a:t>
            </a:fld>
            <a:endParaRPr lang="en-US"/>
          </a:p>
        </p:txBody>
      </p:sp>
    </p:spTree>
    <p:extLst>
      <p:ext uri="{BB962C8B-B14F-4D97-AF65-F5344CB8AC3E}">
        <p14:creationId xmlns:p14="http://schemas.microsoft.com/office/powerpoint/2010/main" val="201782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4403E-83D2-F94D-902E-F5B04072FFC6}"/>
              </a:ext>
            </a:extLst>
          </p:cNvPr>
          <p:cNvSpPr>
            <a:spLocks noGrp="1"/>
          </p:cNvSpPr>
          <p:nvPr>
            <p:ph type="title"/>
          </p:nvPr>
        </p:nvSpPr>
        <p:spPr/>
        <p:txBody>
          <a:bodyPr>
            <a:normAutofit/>
          </a:bodyPr>
          <a:lstStyle/>
          <a:p>
            <a:r>
              <a:rPr lang="en-US" sz="4000" b="1" cap="small" dirty="0"/>
              <a:t>Major Decisions that will Shape the District’s Future Financial Condition</a:t>
            </a:r>
          </a:p>
        </p:txBody>
      </p:sp>
      <p:sp>
        <p:nvSpPr>
          <p:cNvPr id="3" name="Content Placeholder 2">
            <a:extLst>
              <a:ext uri="{FF2B5EF4-FFF2-40B4-BE49-F238E27FC236}">
                <a16:creationId xmlns:a16="http://schemas.microsoft.com/office/drawing/2014/main" id="{CD828FF4-885B-9D49-8C75-680423BE12C1}"/>
              </a:ext>
            </a:extLst>
          </p:cNvPr>
          <p:cNvSpPr>
            <a:spLocks noGrp="1"/>
          </p:cNvSpPr>
          <p:nvPr>
            <p:ph idx="1"/>
          </p:nvPr>
        </p:nvSpPr>
        <p:spPr/>
        <p:txBody>
          <a:bodyPr>
            <a:normAutofit/>
          </a:bodyPr>
          <a:lstStyle/>
          <a:p>
            <a:r>
              <a:rPr lang="en-US" sz="2400" b="1" dirty="0">
                <a:solidFill>
                  <a:schemeClr val="bg1">
                    <a:lumMod val="65000"/>
                  </a:schemeClr>
                </a:solidFill>
                <a:latin typeface="+mj-lt"/>
              </a:rPr>
              <a:t>How will the District pay for major capital projects beyond those covered by the referendum bonds?</a:t>
            </a:r>
          </a:p>
          <a:p>
            <a:pPr lvl="1"/>
            <a:r>
              <a:rPr lang="en-US" sz="1800" dirty="0">
                <a:solidFill>
                  <a:schemeClr val="bg1">
                    <a:lumMod val="65000"/>
                  </a:schemeClr>
                </a:solidFill>
                <a:latin typeface="+mj-lt"/>
              </a:rPr>
              <a:t>Fund balances?</a:t>
            </a:r>
          </a:p>
          <a:p>
            <a:pPr lvl="1"/>
            <a:r>
              <a:rPr lang="en-US" sz="1800" dirty="0">
                <a:solidFill>
                  <a:schemeClr val="bg1">
                    <a:lumMod val="65000"/>
                  </a:schemeClr>
                </a:solidFill>
                <a:latin typeface="+mj-lt"/>
              </a:rPr>
              <a:t>DSEB bonds?</a:t>
            </a:r>
          </a:p>
          <a:p>
            <a:r>
              <a:rPr lang="en-US" sz="2400" b="1" dirty="0">
                <a:solidFill>
                  <a:schemeClr val="bg1">
                    <a:lumMod val="65000"/>
                  </a:schemeClr>
                </a:solidFill>
                <a:latin typeface="+mj-lt"/>
              </a:rPr>
              <a:t>Will the District elect to levy sufficiently to capture the tax revenues currently being paid directly to the TIF fund held by the Village?</a:t>
            </a:r>
          </a:p>
          <a:p>
            <a:pPr lvl="1"/>
            <a:r>
              <a:rPr lang="en-US" sz="1800" dirty="0">
                <a:solidFill>
                  <a:schemeClr val="bg1">
                    <a:lumMod val="65000"/>
                  </a:schemeClr>
                </a:solidFill>
                <a:latin typeface="+mj-lt"/>
              </a:rPr>
              <a:t>Would generate approximately $5.4 million in additional tax revenues.  Which would more than offset loss of approximately $3 million in TIF surplus that was distributed </a:t>
            </a:r>
          </a:p>
          <a:p>
            <a:r>
              <a:rPr lang="en-US" sz="2400" dirty="0">
                <a:solidFill>
                  <a:srgbClr val="FF0000"/>
                </a:solidFill>
              </a:rPr>
              <a:t>Will the District be able to maintain expenditure growth rates at historically low expected revenue growth rates?</a:t>
            </a:r>
          </a:p>
          <a:p>
            <a:pPr marL="0" indent="0">
              <a:buNone/>
            </a:pPr>
            <a:endParaRPr lang="en-US" dirty="0"/>
          </a:p>
        </p:txBody>
      </p:sp>
      <p:sp>
        <p:nvSpPr>
          <p:cNvPr id="5" name="Slide Number Placeholder 4">
            <a:extLst>
              <a:ext uri="{FF2B5EF4-FFF2-40B4-BE49-F238E27FC236}">
                <a16:creationId xmlns:a16="http://schemas.microsoft.com/office/drawing/2014/main" id="{E9EC1E3F-D5F0-CC41-93F3-6BC195C7676E}"/>
              </a:ext>
            </a:extLst>
          </p:cNvPr>
          <p:cNvSpPr>
            <a:spLocks noGrp="1"/>
          </p:cNvSpPr>
          <p:nvPr>
            <p:ph type="sldNum" sz="quarter" idx="12"/>
          </p:nvPr>
        </p:nvSpPr>
        <p:spPr/>
        <p:txBody>
          <a:bodyPr/>
          <a:lstStyle/>
          <a:p>
            <a:fld id="{8C755E39-9766-9E4A-B16C-3481B4953B26}" type="slidenum">
              <a:rPr lang="en-US" smtClean="0"/>
              <a:t>24</a:t>
            </a:fld>
            <a:endParaRPr lang="en-US"/>
          </a:p>
        </p:txBody>
      </p:sp>
    </p:spTree>
    <p:extLst>
      <p:ext uri="{BB962C8B-B14F-4D97-AF65-F5344CB8AC3E}">
        <p14:creationId xmlns:p14="http://schemas.microsoft.com/office/powerpoint/2010/main" val="73101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B4094E-6903-024C-8121-E80C2FCD58CA}"/>
              </a:ext>
            </a:extLst>
          </p:cNvPr>
          <p:cNvSpPr>
            <a:spLocks noGrp="1"/>
          </p:cNvSpPr>
          <p:nvPr>
            <p:ph type="title"/>
          </p:nvPr>
        </p:nvSpPr>
        <p:spPr/>
        <p:txBody>
          <a:bodyPr>
            <a:normAutofit/>
          </a:bodyPr>
          <a:lstStyle/>
          <a:p>
            <a:r>
              <a:rPr lang="en-US" sz="3200" b="1" cap="small" dirty="0"/>
              <a:t>Impact of Expense Growth Rate Exceeding Revenue Growth Rate</a:t>
            </a:r>
            <a:r>
              <a:rPr lang="en-US" sz="3600" b="1" cap="small" dirty="0"/>
              <a:t/>
            </a:r>
            <a:br>
              <a:rPr lang="en-US" sz="3600" b="1" cap="small" dirty="0"/>
            </a:br>
            <a:r>
              <a:rPr lang="en-US" sz="1800" b="1" cap="small" dirty="0">
                <a:solidFill>
                  <a:schemeClr val="accent6">
                    <a:lumMod val="75000"/>
                  </a:schemeClr>
                </a:solidFill>
              </a:rPr>
              <a:t>Using Example of a School District with $90 Million Balanced Budget and Three Months of Fund Balance Reserves</a:t>
            </a:r>
            <a:br>
              <a:rPr lang="en-US" sz="1800" b="1" cap="small" dirty="0">
                <a:solidFill>
                  <a:schemeClr val="accent6">
                    <a:lumMod val="75000"/>
                  </a:schemeClr>
                </a:solidFill>
              </a:rPr>
            </a:br>
            <a:r>
              <a:rPr lang="en-US" sz="1800" b="1" cap="small" dirty="0">
                <a:solidFill>
                  <a:srgbClr val="FF0000"/>
                </a:solidFill>
              </a:rPr>
              <a:t>This is not Oak Park District 97</a:t>
            </a:r>
          </a:p>
        </p:txBody>
      </p:sp>
      <p:graphicFrame>
        <p:nvGraphicFramePr>
          <p:cNvPr id="6" name="Content Placeholder 5">
            <a:extLst>
              <a:ext uri="{FF2B5EF4-FFF2-40B4-BE49-F238E27FC236}">
                <a16:creationId xmlns:a16="http://schemas.microsoft.com/office/drawing/2014/main" id="{04882839-86AD-1D46-8DD0-FC70E0050F9B}"/>
              </a:ext>
            </a:extLst>
          </p:cNvPr>
          <p:cNvGraphicFramePr>
            <a:graphicFrameLocks noGrp="1"/>
          </p:cNvGraphicFramePr>
          <p:nvPr>
            <p:ph idx="1"/>
            <p:extLst>
              <p:ext uri="{D42A27DB-BD31-4B8C-83A1-F6EECF244321}">
                <p14:modId xmlns:p14="http://schemas.microsoft.com/office/powerpoint/2010/main" val="2968581192"/>
              </p:ext>
            </p:extLst>
          </p:nvPr>
        </p:nvGraphicFramePr>
        <p:xfrm>
          <a:off x="838200" y="1769641"/>
          <a:ext cx="10515600" cy="1854200"/>
        </p:xfrm>
        <a:graphic>
          <a:graphicData uri="http://schemas.openxmlformats.org/drawingml/2006/table">
            <a:tbl>
              <a:tblPr firstRow="1" bandRow="1">
                <a:tableStyleId>{5C22544A-7EE6-4342-B048-85BDC9FD1C3A}</a:tableStyleId>
              </a:tblPr>
              <a:tblGrid>
                <a:gridCol w="3873759">
                  <a:extLst>
                    <a:ext uri="{9D8B030D-6E8A-4147-A177-3AD203B41FA5}">
                      <a16:colId xmlns:a16="http://schemas.microsoft.com/office/drawing/2014/main" val="1891200796"/>
                    </a:ext>
                  </a:extLst>
                </a:gridCol>
                <a:gridCol w="3610947">
                  <a:extLst>
                    <a:ext uri="{9D8B030D-6E8A-4147-A177-3AD203B41FA5}">
                      <a16:colId xmlns:a16="http://schemas.microsoft.com/office/drawing/2014/main" val="3683465235"/>
                    </a:ext>
                  </a:extLst>
                </a:gridCol>
                <a:gridCol w="3030894">
                  <a:extLst>
                    <a:ext uri="{9D8B030D-6E8A-4147-A177-3AD203B41FA5}">
                      <a16:colId xmlns:a16="http://schemas.microsoft.com/office/drawing/2014/main" val="1430269340"/>
                    </a:ext>
                  </a:extLst>
                </a:gridCol>
              </a:tblGrid>
              <a:tr h="370840">
                <a:tc>
                  <a:txBody>
                    <a:bodyPr/>
                    <a:lstStyle/>
                    <a:p>
                      <a:endParaRPr lang="en-US" dirty="0">
                        <a:latin typeface="+mj-lt"/>
                      </a:endParaRPr>
                    </a:p>
                  </a:txBody>
                  <a:tcPr/>
                </a:tc>
                <a:tc>
                  <a:txBody>
                    <a:bodyPr/>
                    <a:lstStyle/>
                    <a:p>
                      <a:r>
                        <a:rPr lang="en-US" dirty="0">
                          <a:latin typeface="+mj-lt"/>
                        </a:rPr>
                        <a:t>Gap Between Rev and Exp (Year 3)</a:t>
                      </a:r>
                    </a:p>
                  </a:txBody>
                  <a:tcPr/>
                </a:tc>
                <a:tc>
                  <a:txBody>
                    <a:bodyPr/>
                    <a:lstStyle/>
                    <a:p>
                      <a:r>
                        <a:rPr lang="en-US" dirty="0">
                          <a:latin typeface="+mj-lt"/>
                        </a:rPr>
                        <a:t>Years to Zero Balance</a:t>
                      </a:r>
                    </a:p>
                  </a:txBody>
                  <a:tcPr/>
                </a:tc>
                <a:extLst>
                  <a:ext uri="{0D108BD9-81ED-4DB2-BD59-A6C34878D82A}">
                    <a16:rowId xmlns:a16="http://schemas.microsoft.com/office/drawing/2014/main" val="3839762935"/>
                  </a:ext>
                </a:extLst>
              </a:tr>
              <a:tr h="370840">
                <a:tc>
                  <a:txBody>
                    <a:bodyPr/>
                    <a:lstStyle/>
                    <a:p>
                      <a:r>
                        <a:rPr lang="en-US" dirty="0">
                          <a:latin typeface="+mj-lt"/>
                        </a:rPr>
                        <a:t>Expense Rate = Revenue Rate</a:t>
                      </a:r>
                    </a:p>
                  </a:txBody>
                  <a:tcPr/>
                </a:tc>
                <a:tc>
                  <a:txBody>
                    <a:bodyPr/>
                    <a:lstStyle/>
                    <a:p>
                      <a:r>
                        <a:rPr lang="en-US" dirty="0">
                          <a:latin typeface="+mj-lt"/>
                        </a:rPr>
                        <a:t>0 - Balanced</a:t>
                      </a:r>
                    </a:p>
                  </a:txBody>
                  <a:tcPr/>
                </a:tc>
                <a:tc>
                  <a:txBody>
                    <a:bodyPr/>
                    <a:lstStyle/>
                    <a:p>
                      <a:r>
                        <a:rPr lang="en-US" dirty="0">
                          <a:latin typeface="+mj-lt"/>
                        </a:rPr>
                        <a:t>Never</a:t>
                      </a:r>
                    </a:p>
                  </a:txBody>
                  <a:tcPr/>
                </a:tc>
                <a:extLst>
                  <a:ext uri="{0D108BD9-81ED-4DB2-BD59-A6C34878D82A}">
                    <a16:rowId xmlns:a16="http://schemas.microsoft.com/office/drawing/2014/main" val="2347319041"/>
                  </a:ext>
                </a:extLst>
              </a:tr>
              <a:tr h="370840">
                <a:tc>
                  <a:txBody>
                    <a:bodyPr/>
                    <a:lstStyle/>
                    <a:p>
                      <a:r>
                        <a:rPr lang="en-US" dirty="0">
                          <a:latin typeface="+mj-lt"/>
                        </a:rPr>
                        <a:t>Expense Rate &gt; Revenue Rate by 1%</a:t>
                      </a:r>
                    </a:p>
                  </a:txBody>
                  <a:tcPr/>
                </a:tc>
                <a:tc>
                  <a:txBody>
                    <a:bodyPr/>
                    <a:lstStyle/>
                    <a:p>
                      <a:r>
                        <a:rPr lang="en-US" dirty="0">
                          <a:latin typeface="+mj-lt"/>
                        </a:rPr>
                        <a:t>-$2.8 Million</a:t>
                      </a:r>
                    </a:p>
                  </a:txBody>
                  <a:tcPr/>
                </a:tc>
                <a:tc>
                  <a:txBody>
                    <a:bodyPr/>
                    <a:lstStyle/>
                    <a:p>
                      <a:r>
                        <a:rPr lang="en-US" dirty="0">
                          <a:latin typeface="+mj-lt"/>
                        </a:rPr>
                        <a:t>7 Years</a:t>
                      </a:r>
                    </a:p>
                  </a:txBody>
                  <a:tcPr/>
                </a:tc>
                <a:extLst>
                  <a:ext uri="{0D108BD9-81ED-4DB2-BD59-A6C34878D82A}">
                    <a16:rowId xmlns:a16="http://schemas.microsoft.com/office/drawing/2014/main" val="7933509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Expense Rate &gt; Revenue Rate by 2%</a:t>
                      </a:r>
                    </a:p>
                  </a:txBody>
                  <a:tcPr/>
                </a:tc>
                <a:tc>
                  <a:txBody>
                    <a:bodyPr/>
                    <a:lstStyle/>
                    <a:p>
                      <a:r>
                        <a:rPr lang="en-US" dirty="0">
                          <a:latin typeface="+mj-lt"/>
                        </a:rPr>
                        <a:t>-$5.7 Million</a:t>
                      </a:r>
                    </a:p>
                  </a:txBody>
                  <a:tcPr/>
                </a:tc>
                <a:tc>
                  <a:txBody>
                    <a:bodyPr/>
                    <a:lstStyle/>
                    <a:p>
                      <a:r>
                        <a:rPr lang="en-US" dirty="0">
                          <a:latin typeface="+mj-lt"/>
                        </a:rPr>
                        <a:t>5 Years</a:t>
                      </a:r>
                    </a:p>
                  </a:txBody>
                  <a:tcPr/>
                </a:tc>
                <a:extLst>
                  <a:ext uri="{0D108BD9-81ED-4DB2-BD59-A6C34878D82A}">
                    <a16:rowId xmlns:a16="http://schemas.microsoft.com/office/drawing/2014/main" val="26484985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Expense Rate &gt; Revenue Rate by 3%</a:t>
                      </a:r>
                    </a:p>
                  </a:txBody>
                  <a:tcPr/>
                </a:tc>
                <a:tc>
                  <a:txBody>
                    <a:bodyPr/>
                    <a:lstStyle/>
                    <a:p>
                      <a:r>
                        <a:rPr lang="en-US" dirty="0">
                          <a:latin typeface="+mj-lt"/>
                        </a:rPr>
                        <a:t>-$8.6 Million</a:t>
                      </a:r>
                    </a:p>
                  </a:txBody>
                  <a:tcPr/>
                </a:tc>
                <a:tc>
                  <a:txBody>
                    <a:bodyPr/>
                    <a:lstStyle/>
                    <a:p>
                      <a:r>
                        <a:rPr lang="en-US" dirty="0">
                          <a:latin typeface="+mj-lt"/>
                        </a:rPr>
                        <a:t>4 Years</a:t>
                      </a:r>
                    </a:p>
                  </a:txBody>
                  <a:tcPr/>
                </a:tc>
                <a:extLst>
                  <a:ext uri="{0D108BD9-81ED-4DB2-BD59-A6C34878D82A}">
                    <a16:rowId xmlns:a16="http://schemas.microsoft.com/office/drawing/2014/main" val="1878025872"/>
                  </a:ext>
                </a:extLst>
              </a:tr>
            </a:tbl>
          </a:graphicData>
        </a:graphic>
      </p:graphicFrame>
      <p:sp>
        <p:nvSpPr>
          <p:cNvPr id="7" name="TextBox 6">
            <a:extLst>
              <a:ext uri="{FF2B5EF4-FFF2-40B4-BE49-F238E27FC236}">
                <a16:creationId xmlns:a16="http://schemas.microsoft.com/office/drawing/2014/main" id="{1C296502-1E50-A144-81DE-61CD1EBFF312}"/>
              </a:ext>
            </a:extLst>
          </p:cNvPr>
          <p:cNvSpPr txBox="1"/>
          <p:nvPr/>
        </p:nvSpPr>
        <p:spPr>
          <a:xfrm>
            <a:off x="838200" y="3995449"/>
            <a:ext cx="10411408" cy="646331"/>
          </a:xfrm>
          <a:prstGeom prst="rect">
            <a:avLst/>
          </a:prstGeom>
          <a:noFill/>
          <a:ln w="31750">
            <a:solidFill>
              <a:schemeClr val="accent1"/>
            </a:solidFill>
          </a:ln>
        </p:spPr>
        <p:txBody>
          <a:bodyPr wrap="square" rtlCol="0">
            <a:spAutoFit/>
          </a:bodyPr>
          <a:lstStyle/>
          <a:p>
            <a:r>
              <a:rPr lang="en-US" dirty="0">
                <a:latin typeface="+mj-lt"/>
              </a:rPr>
              <a:t>Based on current inflation estimates of 2% or below, the District’s revenues will likely grow at a rate of approximately 1.5% annually.  That amount will increase slightly with the capturing of the TIF expiration</a:t>
            </a:r>
          </a:p>
        </p:txBody>
      </p:sp>
      <p:sp>
        <p:nvSpPr>
          <p:cNvPr id="5" name="TextBox 4">
            <a:extLst>
              <a:ext uri="{FF2B5EF4-FFF2-40B4-BE49-F238E27FC236}">
                <a16:creationId xmlns:a16="http://schemas.microsoft.com/office/drawing/2014/main" id="{E4FC2D06-6BD9-8945-A0E2-758AC334931A}"/>
              </a:ext>
            </a:extLst>
          </p:cNvPr>
          <p:cNvSpPr txBox="1"/>
          <p:nvPr/>
        </p:nvSpPr>
        <p:spPr>
          <a:xfrm>
            <a:off x="838200" y="4773000"/>
            <a:ext cx="10411408" cy="646331"/>
          </a:xfrm>
          <a:prstGeom prst="rect">
            <a:avLst/>
          </a:prstGeom>
          <a:noFill/>
          <a:ln w="31750">
            <a:solidFill>
              <a:schemeClr val="accent1"/>
            </a:solidFill>
          </a:ln>
        </p:spPr>
        <p:txBody>
          <a:bodyPr wrap="square" rtlCol="0">
            <a:spAutoFit/>
          </a:bodyPr>
          <a:lstStyle/>
          <a:p>
            <a:r>
              <a:rPr lang="en-US" dirty="0">
                <a:latin typeface="+mj-lt"/>
              </a:rPr>
              <a:t>Question:  Can the District keep its expenditure growth rate near its revenue growth rate AND improve the quality of education it provides its students?</a:t>
            </a:r>
          </a:p>
        </p:txBody>
      </p:sp>
      <p:sp>
        <p:nvSpPr>
          <p:cNvPr id="8" name="TextBox 7">
            <a:extLst>
              <a:ext uri="{FF2B5EF4-FFF2-40B4-BE49-F238E27FC236}">
                <a16:creationId xmlns:a16="http://schemas.microsoft.com/office/drawing/2014/main" id="{D63F39E7-8EF9-E148-A2F8-ED5DF1C9AE54}"/>
              </a:ext>
            </a:extLst>
          </p:cNvPr>
          <p:cNvSpPr txBox="1"/>
          <p:nvPr/>
        </p:nvSpPr>
        <p:spPr>
          <a:xfrm>
            <a:off x="838200" y="5550551"/>
            <a:ext cx="10411408" cy="369332"/>
          </a:xfrm>
          <a:prstGeom prst="rect">
            <a:avLst/>
          </a:prstGeom>
          <a:noFill/>
          <a:ln w="31750">
            <a:solidFill>
              <a:schemeClr val="accent1"/>
            </a:solidFill>
          </a:ln>
        </p:spPr>
        <p:txBody>
          <a:bodyPr wrap="square" rtlCol="0">
            <a:spAutoFit/>
          </a:bodyPr>
          <a:lstStyle/>
          <a:p>
            <a:r>
              <a:rPr lang="en-US" dirty="0">
                <a:latin typeface="+mj-lt"/>
              </a:rPr>
              <a:t>Question 2:  What will the District do if the State imposes a property tax freeze or a pension shift?</a:t>
            </a:r>
          </a:p>
        </p:txBody>
      </p:sp>
      <p:sp>
        <p:nvSpPr>
          <p:cNvPr id="3" name="Slide Number Placeholder 2">
            <a:extLst>
              <a:ext uri="{FF2B5EF4-FFF2-40B4-BE49-F238E27FC236}">
                <a16:creationId xmlns:a16="http://schemas.microsoft.com/office/drawing/2014/main" id="{A471231B-677F-2C42-A347-97FD23C90134}"/>
              </a:ext>
            </a:extLst>
          </p:cNvPr>
          <p:cNvSpPr>
            <a:spLocks noGrp="1"/>
          </p:cNvSpPr>
          <p:nvPr>
            <p:ph type="sldNum" sz="quarter" idx="12"/>
          </p:nvPr>
        </p:nvSpPr>
        <p:spPr/>
        <p:txBody>
          <a:bodyPr/>
          <a:lstStyle/>
          <a:p>
            <a:fld id="{8C755E39-9766-9E4A-B16C-3481B4953B26}" type="slidenum">
              <a:rPr lang="en-US" smtClean="0"/>
              <a:t>25</a:t>
            </a:fld>
            <a:endParaRPr lang="en-US"/>
          </a:p>
        </p:txBody>
      </p:sp>
    </p:spTree>
    <p:extLst>
      <p:ext uri="{BB962C8B-B14F-4D97-AF65-F5344CB8AC3E}">
        <p14:creationId xmlns:p14="http://schemas.microsoft.com/office/powerpoint/2010/main" val="139237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1438-C451-2545-962D-533C2EB6A5D3}"/>
              </a:ext>
            </a:extLst>
          </p:cNvPr>
          <p:cNvSpPr>
            <a:spLocks noGrp="1"/>
          </p:cNvSpPr>
          <p:nvPr>
            <p:ph type="title"/>
          </p:nvPr>
        </p:nvSpPr>
        <p:spPr/>
        <p:txBody>
          <a:bodyPr>
            <a:normAutofit/>
          </a:bodyPr>
          <a:lstStyle/>
          <a:p>
            <a:r>
              <a:rPr lang="en-US" sz="4000" b="1" cap="small" dirty="0"/>
              <a:t>Recommended Focus for District - Administration</a:t>
            </a:r>
          </a:p>
        </p:txBody>
      </p:sp>
      <p:sp>
        <p:nvSpPr>
          <p:cNvPr id="3" name="Content Placeholder 2">
            <a:extLst>
              <a:ext uri="{FF2B5EF4-FFF2-40B4-BE49-F238E27FC236}">
                <a16:creationId xmlns:a16="http://schemas.microsoft.com/office/drawing/2014/main" id="{1158E55C-68ED-3B4E-9CA1-EA25F2E03904}"/>
              </a:ext>
            </a:extLst>
          </p:cNvPr>
          <p:cNvSpPr>
            <a:spLocks noGrp="1"/>
          </p:cNvSpPr>
          <p:nvPr>
            <p:ph idx="1"/>
          </p:nvPr>
        </p:nvSpPr>
        <p:spPr/>
        <p:txBody>
          <a:bodyPr/>
          <a:lstStyle/>
          <a:p>
            <a:r>
              <a:rPr lang="en-US" sz="2400" dirty="0">
                <a:latin typeface="+mj-lt"/>
              </a:rPr>
              <a:t>Continue to focus on developing efficiencies in all areas of operations</a:t>
            </a:r>
          </a:p>
          <a:p>
            <a:r>
              <a:rPr lang="en-US" sz="2400" dirty="0">
                <a:latin typeface="+mj-lt"/>
              </a:rPr>
              <a:t>Develop staffing, support and program plans under the lens of improving the District’s “return on investment” by increasing student learning per dollar spent </a:t>
            </a:r>
          </a:p>
          <a:p>
            <a:r>
              <a:rPr lang="en-US" sz="2400" dirty="0">
                <a:latin typeface="+mj-lt"/>
              </a:rPr>
              <a:t>Continue to focus on aligning all areas of operations </a:t>
            </a:r>
            <a:endParaRPr lang="en-US" dirty="0"/>
          </a:p>
          <a:p>
            <a:endParaRPr lang="en-US" dirty="0"/>
          </a:p>
        </p:txBody>
      </p:sp>
      <p:sp>
        <p:nvSpPr>
          <p:cNvPr id="5" name="Slide Number Placeholder 4">
            <a:extLst>
              <a:ext uri="{FF2B5EF4-FFF2-40B4-BE49-F238E27FC236}">
                <a16:creationId xmlns:a16="http://schemas.microsoft.com/office/drawing/2014/main" id="{3DED98F6-D302-FB41-BFC5-242A2CD40E43}"/>
              </a:ext>
            </a:extLst>
          </p:cNvPr>
          <p:cNvSpPr>
            <a:spLocks noGrp="1"/>
          </p:cNvSpPr>
          <p:nvPr>
            <p:ph type="sldNum" sz="quarter" idx="12"/>
          </p:nvPr>
        </p:nvSpPr>
        <p:spPr/>
        <p:txBody>
          <a:bodyPr/>
          <a:lstStyle/>
          <a:p>
            <a:fld id="{8C755E39-9766-9E4A-B16C-3481B4953B26}" type="slidenum">
              <a:rPr lang="en-US" smtClean="0"/>
              <a:t>26</a:t>
            </a:fld>
            <a:endParaRPr lang="en-US"/>
          </a:p>
        </p:txBody>
      </p:sp>
    </p:spTree>
    <p:extLst>
      <p:ext uri="{BB962C8B-B14F-4D97-AF65-F5344CB8AC3E}">
        <p14:creationId xmlns:p14="http://schemas.microsoft.com/office/powerpoint/2010/main" val="3492909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61438-C451-2545-962D-533C2EB6A5D3}"/>
              </a:ext>
            </a:extLst>
          </p:cNvPr>
          <p:cNvSpPr>
            <a:spLocks noGrp="1"/>
          </p:cNvSpPr>
          <p:nvPr>
            <p:ph type="title"/>
          </p:nvPr>
        </p:nvSpPr>
        <p:spPr/>
        <p:txBody>
          <a:bodyPr>
            <a:normAutofit/>
          </a:bodyPr>
          <a:lstStyle/>
          <a:p>
            <a:r>
              <a:rPr lang="en-US" sz="4000" b="1" cap="small" dirty="0"/>
              <a:t>Recommended Focus for District</a:t>
            </a:r>
          </a:p>
        </p:txBody>
      </p:sp>
      <p:sp>
        <p:nvSpPr>
          <p:cNvPr id="3" name="Content Placeholder 2">
            <a:extLst>
              <a:ext uri="{FF2B5EF4-FFF2-40B4-BE49-F238E27FC236}">
                <a16:creationId xmlns:a16="http://schemas.microsoft.com/office/drawing/2014/main" id="{1158E55C-68ED-3B4E-9CA1-EA25F2E03904}"/>
              </a:ext>
            </a:extLst>
          </p:cNvPr>
          <p:cNvSpPr>
            <a:spLocks noGrp="1"/>
          </p:cNvSpPr>
          <p:nvPr>
            <p:ph idx="1"/>
          </p:nvPr>
        </p:nvSpPr>
        <p:spPr/>
        <p:txBody>
          <a:bodyPr/>
          <a:lstStyle/>
          <a:p>
            <a:r>
              <a:rPr lang="en-US" sz="2400" dirty="0">
                <a:latin typeface="+mj-lt"/>
              </a:rPr>
              <a:t>Continue to support Administration recommendations within the scope of the District’s financial policies</a:t>
            </a:r>
          </a:p>
          <a:p>
            <a:r>
              <a:rPr lang="en-US" sz="2400" dirty="0">
                <a:latin typeface="+mj-lt"/>
              </a:rPr>
              <a:t>Administration should continue to focus on developing efficiencies in all areas of operations</a:t>
            </a:r>
          </a:p>
          <a:p>
            <a:r>
              <a:rPr lang="en-US" sz="2400" dirty="0">
                <a:latin typeface="+mj-lt"/>
              </a:rPr>
              <a:t>Administrative recommendations should be made under the lens of improving the District’s “return on investment” by increasing student learning per dollar spent </a:t>
            </a:r>
          </a:p>
          <a:p>
            <a:r>
              <a:rPr lang="en-US" sz="2400" dirty="0">
                <a:latin typeface="+mj-lt"/>
              </a:rPr>
              <a:t>Continue to consider the long-term impact of major financial recommendations both in terms of academic and fiscal impact.  Remember that you represent not only the students in your buildings today, but their little brothers and sisters and future families that move into Oak Park.  </a:t>
            </a:r>
          </a:p>
          <a:p>
            <a:endParaRPr lang="en-US" dirty="0"/>
          </a:p>
          <a:p>
            <a:endParaRPr lang="en-US" dirty="0"/>
          </a:p>
        </p:txBody>
      </p:sp>
      <p:sp>
        <p:nvSpPr>
          <p:cNvPr id="5" name="Slide Number Placeholder 4">
            <a:extLst>
              <a:ext uri="{FF2B5EF4-FFF2-40B4-BE49-F238E27FC236}">
                <a16:creationId xmlns:a16="http://schemas.microsoft.com/office/drawing/2014/main" id="{3DED98F6-D302-FB41-BFC5-242A2CD40E43}"/>
              </a:ext>
            </a:extLst>
          </p:cNvPr>
          <p:cNvSpPr>
            <a:spLocks noGrp="1"/>
          </p:cNvSpPr>
          <p:nvPr>
            <p:ph type="sldNum" sz="quarter" idx="12"/>
          </p:nvPr>
        </p:nvSpPr>
        <p:spPr/>
        <p:txBody>
          <a:bodyPr/>
          <a:lstStyle/>
          <a:p>
            <a:fld id="{8C755E39-9766-9E4A-B16C-3481B4953B26}" type="slidenum">
              <a:rPr lang="en-US" smtClean="0"/>
              <a:t>27</a:t>
            </a:fld>
            <a:endParaRPr lang="en-US"/>
          </a:p>
        </p:txBody>
      </p:sp>
    </p:spTree>
    <p:extLst>
      <p:ext uri="{BB962C8B-B14F-4D97-AF65-F5344CB8AC3E}">
        <p14:creationId xmlns:p14="http://schemas.microsoft.com/office/powerpoint/2010/main" val="338131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531067" y="203200"/>
            <a:ext cx="8958069" cy="1143000"/>
          </a:xfrm>
        </p:spPr>
        <p:txBody>
          <a:bodyPr>
            <a:normAutofit fontScale="90000"/>
          </a:bodyPr>
          <a:lstStyle/>
          <a:p>
            <a:pPr algn="l" eaLnBrk="1" hangingPunct="1"/>
            <a:r>
              <a:rPr lang="en-US" sz="4000" b="1" cap="small" dirty="0">
                <a:solidFill>
                  <a:srgbClr val="292934"/>
                </a:solidFill>
                <a:cs typeface="Avenir Heavy" charset="0"/>
              </a:rPr>
              <a:t>Most Important Takeaway from Presentation</a:t>
            </a:r>
            <a:r>
              <a:rPr lang="en-US" altLang="ja-JP" b="1" cap="small" dirty="0">
                <a:solidFill>
                  <a:srgbClr val="292934"/>
                </a:solidFill>
                <a:cs typeface="Avenir Heavy" charset="0"/>
              </a:rPr>
              <a:t/>
            </a:r>
            <a:br>
              <a:rPr lang="en-US" altLang="ja-JP" b="1" cap="small" dirty="0">
                <a:solidFill>
                  <a:srgbClr val="292934"/>
                </a:solidFill>
                <a:cs typeface="Avenir Heavy" charset="0"/>
              </a:rPr>
            </a:br>
            <a:r>
              <a:rPr lang="en-US" altLang="ja-JP" sz="2700" b="1" cap="small" dirty="0">
                <a:solidFill>
                  <a:schemeClr val="accent6">
                    <a:lumMod val="75000"/>
                  </a:schemeClr>
                </a:solidFill>
                <a:cs typeface="Avenir Heavy" charset="0"/>
              </a:rPr>
              <a:t>Recognize and Value the Link Between Money and Students</a:t>
            </a:r>
            <a:r>
              <a:rPr lang="en-US" altLang="ja-JP" sz="2400" b="1" cap="small" dirty="0">
                <a:solidFill>
                  <a:schemeClr val="accent6">
                    <a:lumMod val="75000"/>
                  </a:schemeClr>
                </a:solidFill>
                <a:cs typeface="Avenir Heavy" charset="0"/>
              </a:rPr>
              <a:t/>
            </a:r>
            <a:br>
              <a:rPr lang="en-US" altLang="ja-JP" sz="2400" b="1" cap="small" dirty="0">
                <a:solidFill>
                  <a:schemeClr val="accent6">
                    <a:lumMod val="75000"/>
                  </a:schemeClr>
                </a:solidFill>
                <a:cs typeface="Avenir Heavy" charset="0"/>
              </a:rPr>
            </a:br>
            <a:r>
              <a:rPr lang="en-US" altLang="ja-JP" sz="2000" b="1" cap="small" dirty="0">
                <a:cs typeface="Avenir Heavy" charset="0"/>
              </a:rPr>
              <a:t>Success in the Age of ESSA will be Defined by Improving your ”Return on Investment”</a:t>
            </a:r>
            <a:endParaRPr lang="en-US" sz="2000" b="1" cap="small" dirty="0">
              <a:cs typeface="Avenir Heavy" charset="0"/>
            </a:endParaRPr>
          </a:p>
        </p:txBody>
      </p:sp>
      <p:graphicFrame>
        <p:nvGraphicFramePr>
          <p:cNvPr id="21506" name="Chart 2"/>
          <p:cNvGraphicFramePr>
            <a:graphicFrameLocks/>
          </p:cNvGraphicFramePr>
          <p:nvPr>
            <p:extLst>
              <p:ext uri="{D42A27DB-BD31-4B8C-83A1-F6EECF244321}">
                <p14:modId xmlns:p14="http://schemas.microsoft.com/office/powerpoint/2010/main" val="654696008"/>
              </p:ext>
            </p:extLst>
          </p:nvPr>
        </p:nvGraphicFramePr>
        <p:xfrm>
          <a:off x="1395413" y="1520825"/>
          <a:ext cx="8586787" cy="4562475"/>
        </p:xfrm>
        <a:graphic>
          <a:graphicData uri="http://schemas.openxmlformats.org/presentationml/2006/ole">
            <mc:AlternateContent xmlns:mc="http://schemas.openxmlformats.org/markup-compatibility/2006">
              <mc:Choice xmlns:v="urn:schemas-microsoft-com:vml" Requires="v">
                <p:oleObj spid="_x0000_s7184" name="Worksheet" r:id="rId4" imgW="7753471" imgH="4163224" progId="Excel.Sheet.8">
                  <p:embed/>
                </p:oleObj>
              </mc:Choice>
              <mc:Fallback>
                <p:oleObj name="Worksheet" r:id="rId4" imgW="7753471" imgH="4163224" progId="Excel.Sheet.8">
                  <p:embed/>
                  <p:pic>
                    <p:nvPicPr>
                      <p:cNvPr id="21506"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413" y="1520825"/>
                        <a:ext cx="8586787" cy="456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1507" name="TextBox 3"/>
          <p:cNvSpPr txBox="1">
            <a:spLocks noChangeArrowheads="1"/>
          </p:cNvSpPr>
          <p:nvPr/>
        </p:nvSpPr>
        <p:spPr bwMode="auto">
          <a:xfrm>
            <a:off x="3086100" y="5943600"/>
            <a:ext cx="2667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latin typeface="Avenir Heavy" charset="0"/>
                <a:cs typeface="Avenir Heavy" charset="0"/>
              </a:rPr>
              <a:t>Time</a:t>
            </a:r>
            <a:r>
              <a:rPr lang="en-US" sz="1800"/>
              <a:t> </a:t>
            </a:r>
          </a:p>
        </p:txBody>
      </p:sp>
      <p:sp>
        <p:nvSpPr>
          <p:cNvPr id="6" name="Right Arrow 5"/>
          <p:cNvSpPr/>
          <p:nvPr/>
        </p:nvSpPr>
        <p:spPr>
          <a:xfrm>
            <a:off x="4419600" y="5969146"/>
            <a:ext cx="3544888" cy="293688"/>
          </a:xfrm>
          <a:prstGeom prst="rightArrow">
            <a:avLst/>
          </a:prstGeom>
          <a:gradFill>
            <a:gsLst>
              <a:gs pos="0">
                <a:schemeClr val="accent1">
                  <a:satMod val="103000"/>
                  <a:lumMod val="102000"/>
                  <a:tint val="94000"/>
                </a:schemeClr>
              </a:gs>
              <a:gs pos="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ight Brace 6"/>
          <p:cNvSpPr/>
          <p:nvPr/>
        </p:nvSpPr>
        <p:spPr>
          <a:xfrm>
            <a:off x="8421439" y="3236912"/>
            <a:ext cx="360898" cy="1143000"/>
          </a:xfrm>
          <a:prstGeom prst="rightBrace">
            <a:avLst>
              <a:gd name="adj1" fmla="val 8333"/>
              <a:gd name="adj2" fmla="val 50816"/>
            </a:avLst>
          </a:prstGeom>
          <a:ln w="25400"/>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9" name="Straight Arrow Connector 8"/>
          <p:cNvCxnSpPr>
            <a:cxnSpLocks/>
          </p:cNvCxnSpPr>
          <p:nvPr/>
        </p:nvCxnSpPr>
        <p:spPr>
          <a:xfrm flipV="1">
            <a:off x="3293480" y="4506686"/>
            <a:ext cx="345459" cy="141514"/>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V="1">
            <a:off x="4536232" y="4076700"/>
            <a:ext cx="360898" cy="142145"/>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flipV="1">
            <a:off x="5867400" y="3610947"/>
            <a:ext cx="421433" cy="197498"/>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flipV="1">
            <a:off x="7361853" y="2976758"/>
            <a:ext cx="449221" cy="232973"/>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sp>
        <p:nvSpPr>
          <p:cNvPr id="10" name="Slide Number Placeholder 9">
            <a:extLst>
              <a:ext uri="{FF2B5EF4-FFF2-40B4-BE49-F238E27FC236}">
                <a16:creationId xmlns:a16="http://schemas.microsoft.com/office/drawing/2014/main" id="{BA2CDC06-6C45-F445-A1FE-D026432EF4A1}"/>
              </a:ext>
            </a:extLst>
          </p:cNvPr>
          <p:cNvSpPr>
            <a:spLocks noGrp="1"/>
          </p:cNvSpPr>
          <p:nvPr>
            <p:ph type="sldNum" sz="quarter" idx="12"/>
          </p:nvPr>
        </p:nvSpPr>
        <p:spPr/>
        <p:txBody>
          <a:bodyPr/>
          <a:lstStyle/>
          <a:p>
            <a:fld id="{8C755E39-9766-9E4A-B16C-3481B4953B26}" type="slidenum">
              <a:rPr lang="en-US" smtClean="0"/>
              <a:t>28</a:t>
            </a:fld>
            <a:endParaRPr lang="en-US"/>
          </a:p>
        </p:txBody>
      </p:sp>
    </p:spTree>
    <p:extLst>
      <p:ext uri="{BB962C8B-B14F-4D97-AF65-F5344CB8AC3E}">
        <p14:creationId xmlns:p14="http://schemas.microsoft.com/office/powerpoint/2010/main" val="14608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531067" y="203200"/>
            <a:ext cx="8958069" cy="1143000"/>
          </a:xfrm>
        </p:spPr>
        <p:txBody>
          <a:bodyPr>
            <a:normAutofit fontScale="90000"/>
          </a:bodyPr>
          <a:lstStyle/>
          <a:p>
            <a:pPr algn="l" eaLnBrk="1" hangingPunct="1"/>
            <a:r>
              <a:rPr lang="en-US" sz="3600" b="1" cap="small" dirty="0">
                <a:solidFill>
                  <a:srgbClr val="292934"/>
                </a:solidFill>
                <a:cs typeface="Avenir Heavy" charset="0"/>
              </a:rPr>
              <a:t>Defining Your Legacy - </a:t>
            </a:r>
            <a:r>
              <a:rPr lang="en-US" sz="3100" b="1" cap="small" dirty="0">
                <a:solidFill>
                  <a:srgbClr val="292934"/>
                </a:solidFill>
                <a:cs typeface="Avenir Heavy" charset="0"/>
              </a:rPr>
              <a:t>Improving “Return on Investment”</a:t>
            </a:r>
            <a:r>
              <a:rPr lang="en-US" altLang="ja-JP" sz="3100" b="1" cap="small" dirty="0">
                <a:solidFill>
                  <a:srgbClr val="292934"/>
                </a:solidFill>
                <a:cs typeface="Avenir Heavy" charset="0"/>
              </a:rPr>
              <a:t> </a:t>
            </a:r>
            <a:r>
              <a:rPr lang="en-US" altLang="ja-JP" b="1" cap="small" dirty="0">
                <a:solidFill>
                  <a:srgbClr val="292934"/>
                </a:solidFill>
                <a:cs typeface="Avenir Heavy" charset="0"/>
              </a:rPr>
              <a:t/>
            </a:r>
            <a:br>
              <a:rPr lang="en-US" altLang="ja-JP" b="1" cap="small" dirty="0">
                <a:solidFill>
                  <a:srgbClr val="292934"/>
                </a:solidFill>
                <a:cs typeface="Avenir Heavy" charset="0"/>
              </a:rPr>
            </a:br>
            <a:r>
              <a:rPr lang="en-US" altLang="ja-JP" sz="2400" b="1" cap="small" dirty="0">
                <a:solidFill>
                  <a:schemeClr val="accent6">
                    <a:lumMod val="75000"/>
                  </a:schemeClr>
                </a:solidFill>
                <a:cs typeface="Avenir Heavy" charset="0"/>
              </a:rPr>
              <a:t>Increasing Student Learning Per Dollar Spent </a:t>
            </a:r>
            <a:endParaRPr lang="en-US" sz="2400" b="1" cap="small" dirty="0">
              <a:solidFill>
                <a:schemeClr val="accent6">
                  <a:lumMod val="75000"/>
                </a:schemeClr>
              </a:solidFill>
              <a:cs typeface="Avenir Heavy" charset="0"/>
            </a:endParaRPr>
          </a:p>
        </p:txBody>
      </p:sp>
      <p:graphicFrame>
        <p:nvGraphicFramePr>
          <p:cNvPr id="21506" name="Chart 2"/>
          <p:cNvGraphicFramePr>
            <a:graphicFrameLocks/>
          </p:cNvGraphicFramePr>
          <p:nvPr/>
        </p:nvGraphicFramePr>
        <p:xfrm>
          <a:off x="1395413" y="1520825"/>
          <a:ext cx="8586787" cy="4562475"/>
        </p:xfrm>
        <a:graphic>
          <a:graphicData uri="http://schemas.openxmlformats.org/presentationml/2006/ole">
            <mc:AlternateContent xmlns:mc="http://schemas.openxmlformats.org/markup-compatibility/2006">
              <mc:Choice xmlns:v="urn:schemas-microsoft-com:vml" Requires="v">
                <p:oleObj spid="_x0000_s8196" name="Worksheet" r:id="rId4" imgW="7753471" imgH="4163224" progId="Excel.Sheet.8">
                  <p:embed/>
                </p:oleObj>
              </mc:Choice>
              <mc:Fallback>
                <p:oleObj name="Worksheet" r:id="rId4" imgW="7753471" imgH="4163224" progId="Excel.Sheet.8">
                  <p:embed/>
                  <p:pic>
                    <p:nvPicPr>
                      <p:cNvPr id="21506"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413" y="1520825"/>
                        <a:ext cx="8586787" cy="456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1507" name="TextBox 3"/>
          <p:cNvSpPr txBox="1">
            <a:spLocks noChangeArrowheads="1"/>
          </p:cNvSpPr>
          <p:nvPr/>
        </p:nvSpPr>
        <p:spPr bwMode="auto">
          <a:xfrm>
            <a:off x="3086100" y="5943600"/>
            <a:ext cx="2667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b="1">
                <a:latin typeface="Avenir Heavy" charset="0"/>
                <a:cs typeface="Avenir Heavy" charset="0"/>
              </a:rPr>
              <a:t>Time</a:t>
            </a:r>
            <a:r>
              <a:rPr lang="en-US" sz="1800"/>
              <a:t> </a:t>
            </a:r>
          </a:p>
        </p:txBody>
      </p:sp>
      <p:sp>
        <p:nvSpPr>
          <p:cNvPr id="6" name="Right Arrow 5"/>
          <p:cNvSpPr/>
          <p:nvPr/>
        </p:nvSpPr>
        <p:spPr>
          <a:xfrm>
            <a:off x="4419600" y="5969146"/>
            <a:ext cx="3544888" cy="293688"/>
          </a:xfrm>
          <a:prstGeom prst="rightArrow">
            <a:avLst/>
          </a:prstGeom>
          <a:gradFill>
            <a:gsLst>
              <a:gs pos="0">
                <a:schemeClr val="accent1">
                  <a:satMod val="103000"/>
                  <a:lumMod val="102000"/>
                  <a:tint val="94000"/>
                </a:schemeClr>
              </a:gs>
              <a:gs pos="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ight Brace 6"/>
          <p:cNvSpPr/>
          <p:nvPr/>
        </p:nvSpPr>
        <p:spPr>
          <a:xfrm>
            <a:off x="8421439" y="3236912"/>
            <a:ext cx="360898" cy="1143000"/>
          </a:xfrm>
          <a:prstGeom prst="rightBrace">
            <a:avLst>
              <a:gd name="adj1" fmla="val 8333"/>
              <a:gd name="adj2" fmla="val 50816"/>
            </a:avLst>
          </a:prstGeom>
          <a:ln w="25400"/>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9" name="Straight Arrow Connector 8"/>
          <p:cNvCxnSpPr>
            <a:cxnSpLocks/>
          </p:cNvCxnSpPr>
          <p:nvPr/>
        </p:nvCxnSpPr>
        <p:spPr>
          <a:xfrm flipV="1">
            <a:off x="3293480" y="4506686"/>
            <a:ext cx="345459" cy="141514"/>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a:cxnSpLocks/>
          </p:cNvCxnSpPr>
          <p:nvPr/>
        </p:nvCxnSpPr>
        <p:spPr>
          <a:xfrm flipV="1">
            <a:off x="4536232" y="4076700"/>
            <a:ext cx="360898" cy="142145"/>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cxnSpLocks/>
          </p:cNvCxnSpPr>
          <p:nvPr/>
        </p:nvCxnSpPr>
        <p:spPr>
          <a:xfrm flipV="1">
            <a:off x="5867400" y="3610947"/>
            <a:ext cx="421433" cy="197498"/>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cxnSpLocks/>
          </p:cNvCxnSpPr>
          <p:nvPr/>
        </p:nvCxnSpPr>
        <p:spPr>
          <a:xfrm flipV="1">
            <a:off x="7361853" y="2976758"/>
            <a:ext cx="449221" cy="232973"/>
          </a:xfrm>
          <a:prstGeom prst="straightConnector1">
            <a:avLst/>
          </a:prstGeom>
          <a:ln w="34925">
            <a:tailEnd type="arrow"/>
          </a:ln>
        </p:spPr>
        <p:style>
          <a:lnRef idx="2">
            <a:schemeClr val="accent1"/>
          </a:lnRef>
          <a:fillRef idx="0">
            <a:schemeClr val="accent1"/>
          </a:fillRef>
          <a:effectRef idx="1">
            <a:schemeClr val="accent1"/>
          </a:effectRef>
          <a:fontRef idx="minor">
            <a:schemeClr val="tx1"/>
          </a:fontRef>
        </p:style>
      </p:cxnSp>
      <p:sp>
        <p:nvSpPr>
          <p:cNvPr id="10" name="Slide Number Placeholder 9">
            <a:extLst>
              <a:ext uri="{FF2B5EF4-FFF2-40B4-BE49-F238E27FC236}">
                <a16:creationId xmlns:a16="http://schemas.microsoft.com/office/drawing/2014/main" id="{BA2CDC06-6C45-F445-A1FE-D026432EF4A1}"/>
              </a:ext>
            </a:extLst>
          </p:cNvPr>
          <p:cNvSpPr>
            <a:spLocks noGrp="1"/>
          </p:cNvSpPr>
          <p:nvPr>
            <p:ph type="sldNum" sz="quarter" idx="12"/>
          </p:nvPr>
        </p:nvSpPr>
        <p:spPr/>
        <p:txBody>
          <a:bodyPr/>
          <a:lstStyle/>
          <a:p>
            <a:fld id="{8C755E39-9766-9E4A-B16C-3481B4953B26}" type="slidenum">
              <a:rPr lang="en-US" smtClean="0"/>
              <a:t>29</a:t>
            </a:fld>
            <a:endParaRPr lang="en-US"/>
          </a:p>
        </p:txBody>
      </p:sp>
    </p:spTree>
    <p:extLst>
      <p:ext uri="{BB962C8B-B14F-4D97-AF65-F5344CB8AC3E}">
        <p14:creationId xmlns:p14="http://schemas.microsoft.com/office/powerpoint/2010/main" val="414736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054F8-EE70-F044-9C77-A8B13A4C8E90}"/>
              </a:ext>
            </a:extLst>
          </p:cNvPr>
          <p:cNvSpPr>
            <a:spLocks noGrp="1"/>
          </p:cNvSpPr>
          <p:nvPr>
            <p:ph type="title"/>
          </p:nvPr>
        </p:nvSpPr>
        <p:spPr/>
        <p:txBody>
          <a:bodyPr>
            <a:normAutofit/>
          </a:bodyPr>
          <a:lstStyle/>
          <a:p>
            <a:r>
              <a:rPr lang="en-US" sz="4000" b="1" cap="small" dirty="0"/>
              <a:t>Breakdown of Revenue Sources</a:t>
            </a:r>
            <a:br>
              <a:rPr lang="en-US" sz="4000" b="1" cap="small" dirty="0"/>
            </a:br>
            <a:r>
              <a:rPr lang="en-US" sz="2400" b="1" cap="small" dirty="0">
                <a:solidFill>
                  <a:schemeClr val="accent6">
                    <a:lumMod val="75000"/>
                  </a:schemeClr>
                </a:solidFill>
              </a:rPr>
              <a:t>Sources of Funding for Schools Vary Greatly Throughout the State</a:t>
            </a:r>
          </a:p>
        </p:txBody>
      </p:sp>
      <p:sp>
        <p:nvSpPr>
          <p:cNvPr id="3" name="Text Placeholder 2">
            <a:extLst>
              <a:ext uri="{FF2B5EF4-FFF2-40B4-BE49-F238E27FC236}">
                <a16:creationId xmlns:a16="http://schemas.microsoft.com/office/drawing/2014/main" id="{97614854-05C2-6C46-8FC1-D06451089F06}"/>
              </a:ext>
            </a:extLst>
          </p:cNvPr>
          <p:cNvSpPr>
            <a:spLocks noGrp="1"/>
          </p:cNvSpPr>
          <p:nvPr>
            <p:ph type="body" idx="1"/>
          </p:nvPr>
        </p:nvSpPr>
        <p:spPr/>
        <p:txBody>
          <a:bodyPr>
            <a:normAutofit/>
          </a:bodyPr>
          <a:lstStyle/>
          <a:p>
            <a:pPr algn="ctr"/>
            <a:r>
              <a:rPr lang="en-US" sz="2800" b="0" u="sng" cap="small" dirty="0">
                <a:solidFill>
                  <a:schemeClr val="accent6">
                    <a:lumMod val="75000"/>
                  </a:schemeClr>
                </a:solidFill>
                <a:latin typeface="+mj-lt"/>
              </a:rPr>
              <a:t>Oak Park Elementary 97</a:t>
            </a:r>
          </a:p>
        </p:txBody>
      </p:sp>
      <p:graphicFrame>
        <p:nvGraphicFramePr>
          <p:cNvPr id="7" name="Content Placeholder 6">
            <a:extLst>
              <a:ext uri="{FF2B5EF4-FFF2-40B4-BE49-F238E27FC236}">
                <a16:creationId xmlns:a16="http://schemas.microsoft.com/office/drawing/2014/main" id="{8330B7B7-0712-7A43-97A6-04C903B73A35}"/>
              </a:ext>
            </a:extLst>
          </p:cNvPr>
          <p:cNvGraphicFramePr>
            <a:graphicFrameLocks noGrp="1"/>
          </p:cNvGraphicFramePr>
          <p:nvPr>
            <p:ph sz="half" idx="2"/>
            <p:extLst>
              <p:ext uri="{D42A27DB-BD31-4B8C-83A1-F6EECF244321}">
                <p14:modId xmlns:p14="http://schemas.microsoft.com/office/powerpoint/2010/main" val="3077182932"/>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32ACD212-6322-5645-8464-C25FF8B306DF}"/>
              </a:ext>
            </a:extLst>
          </p:cNvPr>
          <p:cNvSpPr>
            <a:spLocks noGrp="1"/>
          </p:cNvSpPr>
          <p:nvPr>
            <p:ph type="body" sz="quarter" idx="3"/>
          </p:nvPr>
        </p:nvSpPr>
        <p:spPr/>
        <p:txBody>
          <a:bodyPr>
            <a:normAutofit/>
          </a:bodyPr>
          <a:lstStyle/>
          <a:p>
            <a:pPr algn="ctr"/>
            <a:r>
              <a:rPr lang="en-US" sz="2800" b="0" u="sng" cap="small" dirty="0">
                <a:latin typeface="+mj-lt"/>
              </a:rPr>
              <a:t>State Average</a:t>
            </a:r>
          </a:p>
        </p:txBody>
      </p:sp>
      <p:graphicFrame>
        <p:nvGraphicFramePr>
          <p:cNvPr id="8" name="Content Placeholder 7">
            <a:extLst>
              <a:ext uri="{FF2B5EF4-FFF2-40B4-BE49-F238E27FC236}">
                <a16:creationId xmlns:a16="http://schemas.microsoft.com/office/drawing/2014/main" id="{1DF0F111-E611-0842-8B93-C74ED4C0FE31}"/>
              </a:ext>
            </a:extLst>
          </p:cNvPr>
          <p:cNvGraphicFramePr>
            <a:graphicFrameLocks noGrp="1"/>
          </p:cNvGraphicFramePr>
          <p:nvPr>
            <p:ph sz="quarter" idx="4"/>
            <p:extLst>
              <p:ext uri="{D42A27DB-BD31-4B8C-83A1-F6EECF244321}">
                <p14:modId xmlns:p14="http://schemas.microsoft.com/office/powerpoint/2010/main" val="1096122879"/>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a:extLst>
              <a:ext uri="{FF2B5EF4-FFF2-40B4-BE49-F238E27FC236}">
                <a16:creationId xmlns:a16="http://schemas.microsoft.com/office/drawing/2014/main" id="{6FEE8619-14C2-E543-AAFD-9C39EAF02F9B}"/>
              </a:ext>
            </a:extLst>
          </p:cNvPr>
          <p:cNvSpPr>
            <a:spLocks noGrp="1"/>
          </p:cNvSpPr>
          <p:nvPr>
            <p:ph type="sldNum" sz="quarter" idx="12"/>
          </p:nvPr>
        </p:nvSpPr>
        <p:spPr/>
        <p:txBody>
          <a:bodyPr/>
          <a:lstStyle/>
          <a:p>
            <a:fld id="{8C755E39-9766-9E4A-B16C-3481B4953B26}" type="slidenum">
              <a:rPr lang="en-US" smtClean="0"/>
              <a:t>3</a:t>
            </a:fld>
            <a:endParaRPr lang="en-US"/>
          </a:p>
        </p:txBody>
      </p:sp>
    </p:spTree>
    <p:extLst>
      <p:ext uri="{BB962C8B-B14F-4D97-AF65-F5344CB8AC3E}">
        <p14:creationId xmlns:p14="http://schemas.microsoft.com/office/powerpoint/2010/main" val="124221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DDCCDE-E0A2-8E44-B853-605D554328DF}"/>
              </a:ext>
            </a:extLst>
          </p:cNvPr>
          <p:cNvSpPr>
            <a:spLocks noGrp="1"/>
          </p:cNvSpPr>
          <p:nvPr>
            <p:ph type="title"/>
          </p:nvPr>
        </p:nvSpPr>
        <p:spPr>
          <a:xfrm>
            <a:off x="831850" y="2203900"/>
            <a:ext cx="10515600" cy="2358575"/>
          </a:xfrm>
        </p:spPr>
        <p:txBody>
          <a:bodyPr/>
          <a:lstStyle/>
          <a:p>
            <a:r>
              <a:rPr lang="en-US" b="1" cap="small" dirty="0"/>
              <a:t>End of Presentation</a:t>
            </a:r>
          </a:p>
        </p:txBody>
      </p:sp>
      <p:pic>
        <p:nvPicPr>
          <p:cNvPr id="6" name="Picture 5">
            <a:extLst>
              <a:ext uri="{FF2B5EF4-FFF2-40B4-BE49-F238E27FC236}">
                <a16:creationId xmlns:a16="http://schemas.microsoft.com/office/drawing/2014/main" id="{215E566C-CD16-A244-9E93-E47C9E0E4243}"/>
              </a:ext>
            </a:extLst>
          </p:cNvPr>
          <p:cNvPicPr>
            <a:picLocks noChangeAspect="1"/>
          </p:cNvPicPr>
          <p:nvPr/>
        </p:nvPicPr>
        <p:blipFill>
          <a:blip r:embed="rId2"/>
          <a:stretch>
            <a:fillRect/>
          </a:stretch>
        </p:blipFill>
        <p:spPr>
          <a:xfrm>
            <a:off x="469557" y="177393"/>
            <a:ext cx="2026507" cy="2026507"/>
          </a:xfrm>
          <a:prstGeom prst="rect">
            <a:avLst/>
          </a:prstGeom>
        </p:spPr>
      </p:pic>
      <p:pic>
        <p:nvPicPr>
          <p:cNvPr id="7" name="Picture 6">
            <a:extLst>
              <a:ext uri="{FF2B5EF4-FFF2-40B4-BE49-F238E27FC236}">
                <a16:creationId xmlns:a16="http://schemas.microsoft.com/office/drawing/2014/main" id="{550CD08E-B6A0-2B45-8F56-F1591A26B4C2}"/>
              </a:ext>
            </a:extLst>
          </p:cNvPr>
          <p:cNvPicPr/>
          <p:nvPr/>
        </p:nvPicPr>
        <p:blipFill>
          <a:blip r:embed="rId3">
            <a:extLst>
              <a:ext uri="{28A0092B-C50C-407E-A947-70E740481C1C}">
                <a14:useLocalDpi xmlns:a14="http://schemas.microsoft.com/office/drawing/2010/main" val="0"/>
              </a:ext>
            </a:extLst>
          </a:blip>
          <a:stretch>
            <a:fillRect/>
          </a:stretch>
        </p:blipFill>
        <p:spPr>
          <a:xfrm>
            <a:off x="8641492" y="5584010"/>
            <a:ext cx="2681416" cy="772340"/>
          </a:xfrm>
          <a:prstGeom prst="rect">
            <a:avLst/>
          </a:prstGeom>
        </p:spPr>
      </p:pic>
      <p:sp>
        <p:nvSpPr>
          <p:cNvPr id="9" name="Slide Number Placeholder 8">
            <a:extLst>
              <a:ext uri="{FF2B5EF4-FFF2-40B4-BE49-F238E27FC236}">
                <a16:creationId xmlns:a16="http://schemas.microsoft.com/office/drawing/2014/main" id="{E98E2E2D-E0AF-534E-AC67-D18592A40A78}"/>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04255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FCEE-8C2B-9149-94C6-C69C041A5225}"/>
              </a:ext>
            </a:extLst>
          </p:cNvPr>
          <p:cNvSpPr>
            <a:spLocks noGrp="1"/>
          </p:cNvSpPr>
          <p:nvPr>
            <p:ph type="title"/>
          </p:nvPr>
        </p:nvSpPr>
        <p:spPr>
          <a:xfrm>
            <a:off x="838200" y="365126"/>
            <a:ext cx="10515600" cy="1209676"/>
          </a:xfrm>
        </p:spPr>
        <p:txBody>
          <a:bodyPr wrap="square" numCol="1" anchorCtr="0" compatLnSpc="1">
            <a:prstTxWarp prst="textNoShape">
              <a:avLst/>
            </a:prstTxWarp>
            <a:normAutofit/>
          </a:bodyPr>
          <a:lstStyle/>
          <a:p>
            <a:r>
              <a:rPr lang="en-US" altLang="en-US" sz="4000" b="1" cap="small" dirty="0">
                <a:solidFill>
                  <a:srgbClr val="000000"/>
                </a:solidFill>
                <a:ea typeface="ＭＳ Ｐゴシック" panose="020B0600070205080204" pitchFamily="34" charset="-128"/>
              </a:rPr>
              <a:t>70% of District’s Revenue Growth Tied to Inflation</a:t>
            </a:r>
            <a:r>
              <a:rPr lang="en-US" altLang="en-US" sz="2900" b="1" cap="small" dirty="0">
                <a:solidFill>
                  <a:srgbClr val="000000"/>
                </a:solidFill>
                <a:ea typeface="ＭＳ Ｐゴシック" panose="020B0600070205080204" pitchFamily="34" charset="-128"/>
              </a:rPr>
              <a:t/>
            </a:r>
            <a:br>
              <a:rPr lang="en-US" altLang="en-US" sz="2900" b="1" cap="small" dirty="0">
                <a:solidFill>
                  <a:srgbClr val="000000"/>
                </a:solidFill>
                <a:ea typeface="ＭＳ Ｐゴシック" panose="020B0600070205080204" pitchFamily="34" charset="-128"/>
              </a:rPr>
            </a:br>
            <a:r>
              <a:rPr lang="en-US" altLang="en-US" sz="2400" b="1" cap="small" dirty="0">
                <a:solidFill>
                  <a:schemeClr val="accent6">
                    <a:lumMod val="75000"/>
                  </a:schemeClr>
                </a:solidFill>
                <a:ea typeface="ＭＳ Ｐゴシック" panose="020B0600070205080204" pitchFamily="34" charset="-128"/>
              </a:rPr>
              <a:t>CPI History – Since Tax Caps</a:t>
            </a:r>
          </a:p>
        </p:txBody>
      </p:sp>
      <p:graphicFrame>
        <p:nvGraphicFramePr>
          <p:cNvPr id="3" name="Content Placeholder 4">
            <a:extLst>
              <a:ext uri="{FF2B5EF4-FFF2-40B4-BE49-F238E27FC236}">
                <a16:creationId xmlns:a16="http://schemas.microsoft.com/office/drawing/2014/main" id="{129249E4-B663-864B-87B6-0438A37D4E09}"/>
              </a:ext>
            </a:extLst>
          </p:cNvPr>
          <p:cNvGraphicFramePr>
            <a:graphicFrameLocks noGrp="1"/>
          </p:cNvGraphicFramePr>
          <p:nvPr>
            <p:ph idx="1"/>
            <p:extLst>
              <p:ext uri="{D42A27DB-BD31-4B8C-83A1-F6EECF244321}">
                <p14:modId xmlns:p14="http://schemas.microsoft.com/office/powerpoint/2010/main" val="1679645079"/>
              </p:ext>
            </p:extLst>
          </p:nvPr>
        </p:nvGraphicFramePr>
        <p:xfrm>
          <a:off x="838199" y="1574801"/>
          <a:ext cx="10515599" cy="4555411"/>
        </p:xfrm>
        <a:graphic>
          <a:graphicData uri="http://schemas.openxmlformats.org/drawingml/2006/chart">
            <c:chart xmlns:c="http://schemas.openxmlformats.org/drawingml/2006/chart" xmlns:r="http://schemas.openxmlformats.org/officeDocument/2006/relationships" r:id="rId2"/>
          </a:graphicData>
        </a:graphic>
      </p:graphicFrame>
      <p:sp>
        <p:nvSpPr>
          <p:cNvPr id="28675" name="TextBox 2">
            <a:extLst>
              <a:ext uri="{FF2B5EF4-FFF2-40B4-BE49-F238E27FC236}">
                <a16:creationId xmlns:a16="http://schemas.microsoft.com/office/drawing/2014/main" id="{80A96FFD-0B38-1746-B530-498B1D98B75D}"/>
              </a:ext>
            </a:extLst>
          </p:cNvPr>
          <p:cNvSpPr txBox="1">
            <a:spLocks noChangeArrowheads="1"/>
          </p:cNvSpPr>
          <p:nvPr/>
        </p:nvSpPr>
        <p:spPr bwMode="auto">
          <a:xfrm>
            <a:off x="5219506" y="6230937"/>
            <a:ext cx="19478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dirty="0">
                <a:latin typeface="+mn-lt"/>
              </a:rPr>
              <a:t>Years Taxes Paid</a:t>
            </a:r>
          </a:p>
        </p:txBody>
      </p:sp>
      <p:sp>
        <p:nvSpPr>
          <p:cNvPr id="22533" name="TextBox 8">
            <a:extLst>
              <a:ext uri="{FF2B5EF4-FFF2-40B4-BE49-F238E27FC236}">
                <a16:creationId xmlns:a16="http://schemas.microsoft.com/office/drawing/2014/main" id="{CF2EA14E-0860-7A46-9109-269E1A4B2905}"/>
              </a:ext>
            </a:extLst>
          </p:cNvPr>
          <p:cNvSpPr txBox="1">
            <a:spLocks noChangeArrowheads="1"/>
          </p:cNvSpPr>
          <p:nvPr/>
        </p:nvSpPr>
        <p:spPr bwMode="auto">
          <a:xfrm>
            <a:off x="9009062" y="3290500"/>
            <a:ext cx="1946275" cy="276999"/>
          </a:xfrm>
          <a:prstGeom prst="rect">
            <a:avLst/>
          </a:prstGeom>
          <a:solidFill>
            <a:schemeClr val="bg1">
              <a:lumMod val="95000"/>
            </a:schemeClr>
          </a:solidFill>
          <a:ln w="9525">
            <a:solidFill>
              <a:srgbClr val="00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sz="1200" b="1" dirty="0">
                <a:latin typeface="+mj-lt"/>
                <a:cs typeface="Avenir Book" charset="0"/>
              </a:rPr>
              <a:t>Historical Average = 2.25%</a:t>
            </a:r>
          </a:p>
        </p:txBody>
      </p:sp>
      <p:sp>
        <p:nvSpPr>
          <p:cNvPr id="4" name="Slide Number Placeholder 3">
            <a:extLst>
              <a:ext uri="{FF2B5EF4-FFF2-40B4-BE49-F238E27FC236}">
                <a16:creationId xmlns:a16="http://schemas.microsoft.com/office/drawing/2014/main" id="{08113C47-F48D-B74B-A33A-9950488DB6F7}"/>
              </a:ext>
            </a:extLst>
          </p:cNvPr>
          <p:cNvSpPr>
            <a:spLocks noGrp="1"/>
          </p:cNvSpPr>
          <p:nvPr>
            <p:ph type="sldNum" sz="quarter" idx="12"/>
          </p:nvPr>
        </p:nvSpPr>
        <p:spPr/>
        <p:txBody>
          <a:bodyPr/>
          <a:lstStyle/>
          <a:p>
            <a:fld id="{8C755E39-9766-9E4A-B16C-3481B4953B26}" type="slidenum">
              <a:rPr lang="en-US" smtClean="0"/>
              <a:t>4</a:t>
            </a:fld>
            <a:endParaRPr lang="en-US"/>
          </a:p>
        </p:txBody>
      </p:sp>
    </p:spTree>
    <p:extLst>
      <p:ext uri="{BB962C8B-B14F-4D97-AF65-F5344CB8AC3E}">
        <p14:creationId xmlns:p14="http://schemas.microsoft.com/office/powerpoint/2010/main" val="10318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72F13-A5A6-6D4E-9560-3665A0F35743}"/>
              </a:ext>
            </a:extLst>
          </p:cNvPr>
          <p:cNvSpPr>
            <a:spLocks noGrp="1"/>
          </p:cNvSpPr>
          <p:nvPr>
            <p:ph type="title"/>
          </p:nvPr>
        </p:nvSpPr>
        <p:spPr>
          <a:xfrm>
            <a:off x="838200" y="365125"/>
            <a:ext cx="10515600" cy="1165095"/>
          </a:xfrm>
        </p:spPr>
        <p:txBody>
          <a:bodyPr>
            <a:normAutofit/>
          </a:bodyPr>
          <a:lstStyle/>
          <a:p>
            <a:pPr>
              <a:defRPr/>
            </a:pPr>
            <a:r>
              <a:rPr lang="en-US" sz="4000" b="1" cap="small" dirty="0">
                <a:cs typeface="Avenir Heavy"/>
              </a:rPr>
              <a:t>New Taxable Property Growth in District</a:t>
            </a:r>
            <a:r>
              <a:rPr lang="en-US" sz="3600" b="1" cap="small" dirty="0">
                <a:cs typeface="Avenir Heavy"/>
              </a:rPr>
              <a:t/>
            </a:r>
            <a:br>
              <a:rPr lang="en-US" sz="3600" b="1" cap="small" dirty="0">
                <a:cs typeface="Avenir Heavy"/>
              </a:rPr>
            </a:br>
            <a:r>
              <a:rPr lang="en-US" sz="2400" b="1" cap="small" dirty="0">
                <a:solidFill>
                  <a:schemeClr val="accent6">
                    <a:lumMod val="75000"/>
                  </a:schemeClr>
                </a:solidFill>
                <a:cs typeface="Avenir Heavy"/>
              </a:rPr>
              <a:t>New Taxable Property Allows for Tax Revenue Growth to Exceed CPI</a:t>
            </a:r>
            <a:endParaRPr lang="en-US" sz="2400" cap="small" dirty="0">
              <a:solidFill>
                <a:schemeClr val="accent6">
                  <a:lumMod val="75000"/>
                </a:schemeClr>
              </a:solidFill>
            </a:endParaRPr>
          </a:p>
        </p:txBody>
      </p:sp>
      <p:graphicFrame>
        <p:nvGraphicFramePr>
          <p:cNvPr id="3" name="Content Placeholder 4">
            <a:extLst>
              <a:ext uri="{FF2B5EF4-FFF2-40B4-BE49-F238E27FC236}">
                <a16:creationId xmlns:a16="http://schemas.microsoft.com/office/drawing/2014/main" id="{F23878BE-EEA1-C346-BFCB-9D06CD28FF53}"/>
              </a:ext>
            </a:extLst>
          </p:cNvPr>
          <p:cNvGraphicFramePr>
            <a:graphicFrameLocks noGrp="1"/>
          </p:cNvGraphicFramePr>
          <p:nvPr>
            <p:ph idx="1"/>
            <p:extLst>
              <p:ext uri="{D42A27DB-BD31-4B8C-83A1-F6EECF244321}">
                <p14:modId xmlns:p14="http://schemas.microsoft.com/office/powerpoint/2010/main" val="450677971"/>
              </p:ext>
            </p:extLst>
          </p:nvPr>
        </p:nvGraphicFramePr>
        <p:xfrm>
          <a:off x="838200" y="1600200"/>
          <a:ext cx="10515600" cy="42291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3">
            <a:extLst>
              <a:ext uri="{FF2B5EF4-FFF2-40B4-BE49-F238E27FC236}">
                <a16:creationId xmlns:a16="http://schemas.microsoft.com/office/drawing/2014/main" id="{1C73801B-3F9C-D34D-88F7-CF086551B074}"/>
              </a:ext>
            </a:extLst>
          </p:cNvPr>
          <p:cNvSpPr txBox="1">
            <a:spLocks noChangeArrowheads="1"/>
          </p:cNvSpPr>
          <p:nvPr/>
        </p:nvSpPr>
        <p:spPr bwMode="auto">
          <a:xfrm>
            <a:off x="886597" y="5899280"/>
            <a:ext cx="10418805" cy="523220"/>
          </a:xfrm>
          <a:prstGeom prst="rect">
            <a:avLst/>
          </a:prstGeom>
          <a:solidFill>
            <a:schemeClr val="bg1">
              <a:lumMod val="95000"/>
            </a:schemeClr>
          </a:solidFill>
          <a:ln w="9525">
            <a:solidFill>
              <a:srgbClr val="000000"/>
            </a:solid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400" dirty="0">
                <a:latin typeface="+mj-lt"/>
                <a:cs typeface="Avenir Medium"/>
              </a:rPr>
              <a:t>For every $1 million in new property EAV ($3 million in market value), the District receives approximately $45,000 of revenues above tax cap limits.</a:t>
            </a:r>
          </a:p>
        </p:txBody>
      </p:sp>
      <p:sp>
        <p:nvSpPr>
          <p:cNvPr id="5" name="Slide Number Placeholder 4">
            <a:extLst>
              <a:ext uri="{FF2B5EF4-FFF2-40B4-BE49-F238E27FC236}">
                <a16:creationId xmlns:a16="http://schemas.microsoft.com/office/drawing/2014/main" id="{9756858A-439E-3841-93EE-33D73D7F7ADF}"/>
              </a:ext>
            </a:extLst>
          </p:cNvPr>
          <p:cNvSpPr>
            <a:spLocks noGrp="1"/>
          </p:cNvSpPr>
          <p:nvPr>
            <p:ph type="sldNum" sz="quarter" idx="12"/>
          </p:nvPr>
        </p:nvSpPr>
        <p:spPr/>
        <p:txBody>
          <a:bodyPr/>
          <a:lstStyle/>
          <a:p>
            <a:fld id="{8C755E39-9766-9E4A-B16C-3481B4953B26}" type="slidenum">
              <a:rPr lang="en-US" smtClean="0"/>
              <a:t>5</a:t>
            </a:fld>
            <a:endParaRPr lang="en-US"/>
          </a:p>
        </p:txBody>
      </p:sp>
    </p:spTree>
    <p:extLst>
      <p:ext uri="{BB962C8B-B14F-4D97-AF65-F5344CB8AC3E}">
        <p14:creationId xmlns:p14="http://schemas.microsoft.com/office/powerpoint/2010/main" val="165411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b="1" cap="small" dirty="0">
                <a:solidFill>
                  <a:srgbClr val="000000"/>
                </a:solidFill>
              </a:rPr>
              <a:t>State Revenues</a:t>
            </a:r>
            <a:r>
              <a:rPr lang="en-US" sz="4000" b="1" cap="small" dirty="0">
                <a:solidFill>
                  <a:srgbClr val="000000"/>
                </a:solidFill>
              </a:rPr>
              <a:t/>
            </a:r>
            <a:br>
              <a:rPr lang="en-US" sz="4000" b="1" cap="small" dirty="0">
                <a:solidFill>
                  <a:srgbClr val="000000"/>
                </a:solidFill>
              </a:rPr>
            </a:br>
            <a:r>
              <a:rPr lang="en-US" sz="2800" b="1" cap="small" dirty="0">
                <a:solidFill>
                  <a:schemeClr val="accent6">
                    <a:lumMod val="75000"/>
                  </a:schemeClr>
                </a:solidFill>
              </a:rPr>
              <a:t>The New Evidenced Based Funding Formula and What it Means to the District</a:t>
            </a:r>
          </a:p>
        </p:txBody>
      </p:sp>
      <p:sp>
        <p:nvSpPr>
          <p:cNvPr id="24577" name="Text Placeholder 1"/>
          <p:cNvSpPr>
            <a:spLocks noGrp="1"/>
          </p:cNvSpPr>
          <p:nvPr>
            <p:ph sz="quarter" idx="1"/>
          </p:nvPr>
        </p:nvSpPr>
        <p:spPr/>
        <p:txBody>
          <a:bodyPr/>
          <a:lstStyle/>
          <a:p>
            <a:pPr eaLnBrk="1" hangingPunct="1">
              <a:lnSpc>
                <a:spcPct val="80000"/>
              </a:lnSpc>
            </a:pPr>
            <a:endParaRPr lang="en-US" dirty="0">
              <a:latin typeface="Tw Cen MT" charset="0"/>
            </a:endParaRPr>
          </a:p>
          <a:p>
            <a:pPr eaLnBrk="1" hangingPunct="1">
              <a:lnSpc>
                <a:spcPct val="80000"/>
              </a:lnSpc>
            </a:pPr>
            <a:endParaRPr lang="en-US" b="1" dirty="0">
              <a:solidFill>
                <a:srgbClr val="000000"/>
              </a:solidFill>
              <a:latin typeface="Tw Cen MT" charset="0"/>
            </a:endParaRPr>
          </a:p>
          <a:p>
            <a:pPr marL="457200" lvl="1" indent="0" algn="ctr" eaLnBrk="1" hangingPunct="1">
              <a:lnSpc>
                <a:spcPct val="80000"/>
              </a:lnSpc>
              <a:buNone/>
            </a:pPr>
            <a:endParaRPr lang="en-US" dirty="0">
              <a:solidFill>
                <a:srgbClr val="898989"/>
              </a:solidFill>
              <a:latin typeface="Tw Cen MT" charset="0"/>
            </a:endParaRPr>
          </a:p>
        </p:txBody>
      </p:sp>
      <p:pic>
        <p:nvPicPr>
          <p:cNvPr id="5" name="Picture 4">
            <a:extLst>
              <a:ext uri="{FF2B5EF4-FFF2-40B4-BE49-F238E27FC236}">
                <a16:creationId xmlns:a16="http://schemas.microsoft.com/office/drawing/2014/main" id="{53A2C16C-A5FC-2A4D-95B0-046FAFB16E82}"/>
              </a:ext>
            </a:extLst>
          </p:cNvPr>
          <p:cNvPicPr>
            <a:picLocks noChangeAspect="1"/>
          </p:cNvPicPr>
          <p:nvPr/>
        </p:nvPicPr>
        <p:blipFill>
          <a:blip r:embed="rId2"/>
          <a:stretch>
            <a:fillRect/>
          </a:stretch>
        </p:blipFill>
        <p:spPr>
          <a:xfrm>
            <a:off x="4600832" y="2333132"/>
            <a:ext cx="2990336" cy="2990336"/>
          </a:xfrm>
          <a:prstGeom prst="rect">
            <a:avLst/>
          </a:prstGeom>
        </p:spPr>
      </p:pic>
      <p:sp>
        <p:nvSpPr>
          <p:cNvPr id="4" name="Slide Number Placeholder 3">
            <a:extLst>
              <a:ext uri="{FF2B5EF4-FFF2-40B4-BE49-F238E27FC236}">
                <a16:creationId xmlns:a16="http://schemas.microsoft.com/office/drawing/2014/main" id="{77559964-DD47-FA42-ABD3-F6CB18DF879D}"/>
              </a:ext>
            </a:extLst>
          </p:cNvPr>
          <p:cNvSpPr>
            <a:spLocks noGrp="1"/>
          </p:cNvSpPr>
          <p:nvPr>
            <p:ph type="sldNum" sz="quarter" idx="12"/>
          </p:nvPr>
        </p:nvSpPr>
        <p:spPr/>
        <p:txBody>
          <a:bodyPr/>
          <a:lstStyle/>
          <a:p>
            <a:fld id="{8C755E39-9766-9E4A-B16C-3481B4953B26}" type="slidenum">
              <a:rPr lang="en-US" smtClean="0"/>
              <a:t>6</a:t>
            </a:fld>
            <a:endParaRPr lang="en-US"/>
          </a:p>
        </p:txBody>
      </p:sp>
    </p:spTree>
    <p:extLst>
      <p:ext uri="{BB962C8B-B14F-4D97-AF65-F5344CB8AC3E}">
        <p14:creationId xmlns:p14="http://schemas.microsoft.com/office/powerpoint/2010/main" val="333630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6757" y="228601"/>
            <a:ext cx="10144897" cy="1208089"/>
          </a:xfrm>
        </p:spPr>
        <p:txBody>
          <a:bodyPr>
            <a:normAutofit fontScale="90000"/>
          </a:bodyPr>
          <a:lstStyle/>
          <a:p>
            <a:pPr>
              <a:defRPr/>
            </a:pPr>
            <a:r>
              <a:rPr lang="en-US" b="1" cap="small" dirty="0">
                <a:solidFill>
                  <a:srgbClr val="000000"/>
                </a:solidFill>
                <a:cs typeface="Avenir Heavy"/>
              </a:rPr>
              <a:t>Basic Premise of Formula:</a:t>
            </a:r>
            <a:r>
              <a:rPr lang="en-US" sz="3600" b="1" cap="small" dirty="0">
                <a:solidFill>
                  <a:srgbClr val="000000"/>
                </a:solidFill>
                <a:cs typeface="Avenir Heavy"/>
              </a:rPr>
              <a:t/>
            </a:r>
            <a:br>
              <a:rPr lang="en-US" sz="3600" b="1" cap="small" dirty="0">
                <a:solidFill>
                  <a:srgbClr val="000000"/>
                </a:solidFill>
                <a:cs typeface="Avenir Heavy"/>
              </a:rPr>
            </a:br>
            <a:r>
              <a:rPr lang="en-US" sz="2200" b="1" cap="small" dirty="0">
                <a:solidFill>
                  <a:schemeClr val="accent6">
                    <a:lumMod val="75000"/>
                  </a:schemeClr>
                </a:solidFill>
                <a:cs typeface="Avenir Heavy"/>
              </a:rPr>
              <a:t>How Much Money Should Your District Have, Given Its Student Composition (Low Income &amp; English Language Learners), to Provide Quality Education?</a:t>
            </a:r>
          </a:p>
        </p:txBody>
      </p:sp>
      <p:sp>
        <p:nvSpPr>
          <p:cNvPr id="6" name="Content Placeholder 5"/>
          <p:cNvSpPr>
            <a:spLocks noGrp="1"/>
          </p:cNvSpPr>
          <p:nvPr>
            <p:ph idx="1"/>
          </p:nvPr>
        </p:nvSpPr>
        <p:spPr>
          <a:xfrm>
            <a:off x="2152650" y="1557338"/>
            <a:ext cx="8288338" cy="4699000"/>
          </a:xfrm>
        </p:spPr>
        <p:txBody>
          <a:bodyPr>
            <a:normAutofit/>
          </a:bodyPr>
          <a:lstStyle/>
          <a:p>
            <a:pPr marL="0" indent="0" algn="ctr">
              <a:spcBef>
                <a:spcPts val="0"/>
              </a:spcBef>
              <a:buNone/>
              <a:defRPr/>
            </a:pPr>
            <a:r>
              <a:rPr lang="en-US" sz="2400" i="1" dirty="0">
                <a:latin typeface="+mj-lt"/>
                <a:cs typeface="Avenir Medium"/>
              </a:rPr>
              <a:t>Examples of the</a:t>
            </a:r>
            <a:r>
              <a:rPr lang="en-US" sz="2400" i="1" dirty="0">
                <a:solidFill>
                  <a:schemeClr val="accent6">
                    <a:lumMod val="75000"/>
                  </a:schemeClr>
                </a:solidFill>
                <a:latin typeface="+mj-lt"/>
                <a:cs typeface="Avenir Medium"/>
              </a:rPr>
              <a:t> </a:t>
            </a:r>
            <a:r>
              <a:rPr lang="en-US" sz="2400" b="1" i="1" dirty="0">
                <a:solidFill>
                  <a:schemeClr val="accent6">
                    <a:lumMod val="75000"/>
                  </a:schemeClr>
                </a:solidFill>
                <a:latin typeface="+mj-lt"/>
                <a:cs typeface="Avenir Medium"/>
              </a:rPr>
              <a:t>elements</a:t>
            </a:r>
            <a:r>
              <a:rPr lang="en-US" sz="2400" i="1" dirty="0">
                <a:solidFill>
                  <a:schemeClr val="accent6">
                    <a:lumMod val="75000"/>
                  </a:schemeClr>
                </a:solidFill>
                <a:latin typeface="+mj-lt"/>
                <a:cs typeface="Avenir Medium"/>
              </a:rPr>
              <a:t> </a:t>
            </a:r>
            <a:r>
              <a:rPr lang="en-US" sz="2400" i="1" dirty="0">
                <a:latin typeface="+mj-lt"/>
                <a:cs typeface="Avenir Medium"/>
              </a:rPr>
              <a:t>used to calculate how </a:t>
            </a:r>
          </a:p>
          <a:p>
            <a:pPr marL="0" indent="0" algn="ctr">
              <a:spcBef>
                <a:spcPts val="0"/>
              </a:spcBef>
              <a:buNone/>
              <a:defRPr/>
            </a:pPr>
            <a:r>
              <a:rPr lang="en-US" sz="2400" i="1" dirty="0">
                <a:latin typeface="+mj-lt"/>
                <a:cs typeface="Avenir Medium"/>
              </a:rPr>
              <a:t>much money your school needs:</a:t>
            </a:r>
          </a:p>
          <a:p>
            <a:pPr marL="0" indent="0">
              <a:buNone/>
              <a:defRPr/>
            </a:pPr>
            <a:endParaRPr lang="en-US" sz="1800" dirty="0"/>
          </a:p>
          <a:p>
            <a:pPr marL="0" indent="0">
              <a:buNone/>
              <a:defRPr/>
            </a:pPr>
            <a:endParaRPr lang="en-US" sz="1800" dirty="0"/>
          </a:p>
          <a:p>
            <a:pPr marL="0" indent="0">
              <a:buNone/>
              <a:defRPr/>
            </a:pPr>
            <a:endParaRPr lang="en-US" sz="1800" dirty="0"/>
          </a:p>
        </p:txBody>
      </p:sp>
      <p:sp>
        <p:nvSpPr>
          <p:cNvPr id="2" name="Oval 1"/>
          <p:cNvSpPr/>
          <p:nvPr/>
        </p:nvSpPr>
        <p:spPr>
          <a:xfrm>
            <a:off x="3976689" y="2533651"/>
            <a:ext cx="1430337" cy="976313"/>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Avenir Medium"/>
                <a:cs typeface="Avenir Medium"/>
              </a:rPr>
              <a:t>$40 per gifted student</a:t>
            </a:r>
          </a:p>
        </p:txBody>
      </p:sp>
      <p:sp>
        <p:nvSpPr>
          <p:cNvPr id="7" name="Oval 6"/>
          <p:cNvSpPr/>
          <p:nvPr/>
        </p:nvSpPr>
        <p:spPr>
          <a:xfrm>
            <a:off x="1998663" y="5073651"/>
            <a:ext cx="1389062" cy="1008063"/>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Avenir Medium"/>
                <a:cs typeface="Avenir Medium"/>
              </a:rPr>
              <a:t>1 counselor per 250 h/s students</a:t>
            </a:r>
          </a:p>
        </p:txBody>
      </p:sp>
      <p:sp>
        <p:nvSpPr>
          <p:cNvPr id="8" name="Oval 7"/>
          <p:cNvSpPr/>
          <p:nvPr/>
        </p:nvSpPr>
        <p:spPr>
          <a:xfrm>
            <a:off x="3814764" y="4348164"/>
            <a:ext cx="1379537" cy="998537"/>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Avenir Medium"/>
                <a:cs typeface="Avenir Medium"/>
              </a:rPr>
              <a:t>$125 per student on prof. dev.</a:t>
            </a:r>
          </a:p>
        </p:txBody>
      </p:sp>
      <p:sp>
        <p:nvSpPr>
          <p:cNvPr id="9" name="Oval 8"/>
          <p:cNvSpPr/>
          <p:nvPr/>
        </p:nvSpPr>
        <p:spPr>
          <a:xfrm>
            <a:off x="3979864" y="5651500"/>
            <a:ext cx="1608137" cy="1079500"/>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Avenir Medium"/>
                <a:cs typeface="Avenir Medium"/>
              </a:rPr>
              <a:t>1 intervention teacher per 125 L-I students</a:t>
            </a:r>
          </a:p>
        </p:txBody>
      </p:sp>
      <p:sp>
        <p:nvSpPr>
          <p:cNvPr id="10" name="Oval 9"/>
          <p:cNvSpPr/>
          <p:nvPr/>
        </p:nvSpPr>
        <p:spPr>
          <a:xfrm>
            <a:off x="2065338" y="3475039"/>
            <a:ext cx="1663700" cy="1184275"/>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Avenir Medium"/>
                <a:cs typeface="Avenir Medium"/>
              </a:rPr>
              <a:t>1 intervention teacher per 125 EL students</a:t>
            </a:r>
          </a:p>
        </p:txBody>
      </p:sp>
      <p:sp>
        <p:nvSpPr>
          <p:cNvPr id="11" name="Oval 10"/>
          <p:cNvSpPr/>
          <p:nvPr/>
        </p:nvSpPr>
        <p:spPr>
          <a:xfrm>
            <a:off x="5180013" y="3695700"/>
            <a:ext cx="1357312" cy="1003300"/>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Avenir Medium"/>
                <a:cs typeface="Avenir Medium"/>
              </a:rPr>
              <a:t>1 teacher per 15 k-3 students</a:t>
            </a:r>
          </a:p>
        </p:txBody>
      </p:sp>
      <p:sp>
        <p:nvSpPr>
          <p:cNvPr id="12" name="Oval 11"/>
          <p:cNvSpPr/>
          <p:nvPr/>
        </p:nvSpPr>
        <p:spPr>
          <a:xfrm>
            <a:off x="5948364" y="2452689"/>
            <a:ext cx="1411287" cy="1030287"/>
          </a:xfrm>
          <a:prstGeom prst="ellipse">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Avenir Medium"/>
                <a:cs typeface="Avenir Medium"/>
              </a:rPr>
              <a:t>1 ext. day teacher per 120 L-I students</a:t>
            </a:r>
          </a:p>
        </p:txBody>
      </p:sp>
      <p:sp>
        <p:nvSpPr>
          <p:cNvPr id="3" name="Multiply 2"/>
          <p:cNvSpPr/>
          <p:nvPr/>
        </p:nvSpPr>
        <p:spPr>
          <a:xfrm>
            <a:off x="7315200" y="3657600"/>
            <a:ext cx="774700" cy="889000"/>
          </a:xfrm>
          <a:prstGeom prst="mathMultiply">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8315326" y="3033714"/>
            <a:ext cx="2211388" cy="1684337"/>
          </a:xfrm>
          <a:prstGeom prst="ellipse">
            <a:avLst/>
          </a:prstGeom>
          <a:solidFill>
            <a:srgbClr val="008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400" b="1" dirty="0">
                <a:latin typeface="Avenir Medium"/>
                <a:cs typeface="Avenir Medium"/>
              </a:rPr>
              <a:t>Regionalization Factor</a:t>
            </a:r>
          </a:p>
        </p:txBody>
      </p:sp>
      <p:sp>
        <p:nvSpPr>
          <p:cNvPr id="14" name="Oval 13"/>
          <p:cNvSpPr/>
          <p:nvPr/>
        </p:nvSpPr>
        <p:spPr>
          <a:xfrm>
            <a:off x="2036763" y="2163763"/>
            <a:ext cx="1357312" cy="1003300"/>
          </a:xfrm>
          <a:prstGeom prst="ellipse">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Avenir Medium"/>
                <a:cs typeface="Avenir Medium"/>
              </a:rPr>
              <a:t>1 nurse per 750 students</a:t>
            </a:r>
          </a:p>
        </p:txBody>
      </p:sp>
      <p:sp>
        <p:nvSpPr>
          <p:cNvPr id="16" name="Oval 15"/>
          <p:cNvSpPr/>
          <p:nvPr/>
        </p:nvSpPr>
        <p:spPr>
          <a:xfrm>
            <a:off x="6072189" y="5075239"/>
            <a:ext cx="1379537" cy="1000125"/>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latin typeface="Avenir Medium"/>
                <a:cs typeface="Avenir Medium"/>
              </a:rPr>
              <a:t>$1,038 per student for O&amp;M</a:t>
            </a:r>
          </a:p>
        </p:txBody>
      </p:sp>
      <p:sp>
        <p:nvSpPr>
          <p:cNvPr id="15" name="TextBox 14">
            <a:extLst>
              <a:ext uri="{FF2B5EF4-FFF2-40B4-BE49-F238E27FC236}">
                <a16:creationId xmlns:a16="http://schemas.microsoft.com/office/drawing/2014/main" id="{2BDC6C42-7551-6E44-8610-0858956476CD}"/>
              </a:ext>
            </a:extLst>
          </p:cNvPr>
          <p:cNvSpPr txBox="1"/>
          <p:nvPr/>
        </p:nvSpPr>
        <p:spPr>
          <a:xfrm>
            <a:off x="8333988" y="5166958"/>
            <a:ext cx="3207980" cy="923330"/>
          </a:xfrm>
          <a:prstGeom prst="rect">
            <a:avLst/>
          </a:prstGeom>
          <a:solidFill>
            <a:srgbClr val="FFFF00"/>
          </a:solidFill>
          <a:ln>
            <a:solidFill>
              <a:srgbClr val="000000"/>
            </a:solidFill>
          </a:ln>
        </p:spPr>
        <p:txBody>
          <a:bodyPr wrap="square" rtlCol="0">
            <a:spAutoFit/>
          </a:bodyPr>
          <a:lstStyle/>
          <a:p>
            <a:pPr algn="ctr"/>
            <a:r>
              <a:rPr lang="en-US" b="1" dirty="0">
                <a:latin typeface="+mj-lt"/>
              </a:rPr>
              <a:t>In FY 2019, the EBF formula calculated that Oak Park 97 should have $11,683 per student</a:t>
            </a:r>
          </a:p>
        </p:txBody>
      </p:sp>
      <p:sp>
        <p:nvSpPr>
          <p:cNvPr id="17" name="Slide Number Placeholder 16">
            <a:extLst>
              <a:ext uri="{FF2B5EF4-FFF2-40B4-BE49-F238E27FC236}">
                <a16:creationId xmlns:a16="http://schemas.microsoft.com/office/drawing/2014/main" id="{259DD800-1104-BB44-B1CD-1C03337506D0}"/>
              </a:ext>
            </a:extLst>
          </p:cNvPr>
          <p:cNvSpPr>
            <a:spLocks noGrp="1"/>
          </p:cNvSpPr>
          <p:nvPr>
            <p:ph type="sldNum" sz="quarter" idx="12"/>
          </p:nvPr>
        </p:nvSpPr>
        <p:spPr/>
        <p:txBody>
          <a:bodyPr/>
          <a:lstStyle/>
          <a:p>
            <a:fld id="{8C755E39-9766-9E4A-B16C-3481B4953B26}" type="slidenum">
              <a:rPr lang="en-US" smtClean="0"/>
              <a:t>7</a:t>
            </a:fld>
            <a:endParaRPr lang="en-US"/>
          </a:p>
        </p:txBody>
      </p:sp>
    </p:spTree>
    <p:extLst>
      <p:ext uri="{BB962C8B-B14F-4D97-AF65-F5344CB8AC3E}">
        <p14:creationId xmlns:p14="http://schemas.microsoft.com/office/powerpoint/2010/main" val="7278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defRPr/>
            </a:pPr>
            <a:r>
              <a:rPr lang="en-US" sz="3200" b="1" cap="small" dirty="0">
                <a:cs typeface="Avenir Heavy"/>
              </a:rPr>
              <a:t>Next Step:  How Far is the District from its Adequacy Target?</a:t>
            </a:r>
            <a:br>
              <a:rPr lang="en-US" sz="3200" b="1" cap="small" dirty="0">
                <a:cs typeface="Avenir Heavy"/>
              </a:rPr>
            </a:br>
            <a:r>
              <a:rPr lang="en-US" sz="2400" b="1" cap="small" dirty="0">
                <a:solidFill>
                  <a:schemeClr val="accent6">
                    <a:lumMod val="75000"/>
                  </a:schemeClr>
                </a:solidFill>
                <a:cs typeface="Avenir Heavy"/>
              </a:rPr>
              <a:t>Oak Park Elementary School District – FY 2019</a:t>
            </a:r>
          </a:p>
        </p:txBody>
      </p:sp>
      <p:sp>
        <p:nvSpPr>
          <p:cNvPr id="52226" name="Content Placeholder 5"/>
          <p:cNvSpPr>
            <a:spLocks noGrp="1"/>
          </p:cNvSpPr>
          <p:nvPr>
            <p:ph idx="1"/>
          </p:nvPr>
        </p:nvSpPr>
        <p:spPr/>
        <p:txBody>
          <a:bodyPr>
            <a:normAutofit fontScale="92500" lnSpcReduction="20000"/>
          </a:bodyPr>
          <a:lstStyle/>
          <a:p>
            <a:pPr marL="0" indent="0">
              <a:buNone/>
            </a:pPr>
            <a:endParaRPr lang="en-US" sz="2600" b="1" dirty="0">
              <a:solidFill>
                <a:schemeClr val="accent6">
                  <a:lumMod val="75000"/>
                </a:schemeClr>
              </a:solidFill>
              <a:cs typeface="Avenir Medium" charset="0"/>
            </a:endParaRPr>
          </a:p>
          <a:p>
            <a:pPr marL="0" indent="0">
              <a:buNone/>
            </a:pPr>
            <a:r>
              <a:rPr lang="en-US" sz="2600" b="1" dirty="0">
                <a:solidFill>
                  <a:schemeClr val="accent6">
                    <a:lumMod val="75000"/>
                  </a:schemeClr>
                </a:solidFill>
                <a:cs typeface="Avenir Medium" charset="0"/>
              </a:rPr>
              <a:t>Adequacy Target					$11,683 per pupil</a:t>
            </a:r>
          </a:p>
          <a:p>
            <a:pPr marL="0" indent="0">
              <a:buNone/>
            </a:pPr>
            <a:endParaRPr lang="en-US" sz="1800" dirty="0">
              <a:cs typeface="Avenir Medium" charset="0"/>
            </a:endParaRPr>
          </a:p>
          <a:p>
            <a:pPr marL="0" indent="0">
              <a:buNone/>
            </a:pPr>
            <a:r>
              <a:rPr lang="en-US" sz="1900" dirty="0">
                <a:cs typeface="Avenir Medium" charset="0"/>
              </a:rPr>
              <a:t>Local Capacity Target		   $5,208 per pupil</a:t>
            </a:r>
          </a:p>
          <a:p>
            <a:pPr marL="0" indent="0">
              <a:buNone/>
            </a:pPr>
            <a:r>
              <a:rPr lang="en-US" sz="1900" dirty="0">
                <a:cs typeface="Avenir Medium" charset="0"/>
              </a:rPr>
              <a:t>Additional Local Resources	                     $2,578 per pupil</a:t>
            </a:r>
          </a:p>
          <a:p>
            <a:pPr marL="0" indent="0">
              <a:buNone/>
            </a:pPr>
            <a:r>
              <a:rPr lang="en-US" sz="1900" dirty="0">
                <a:cs typeface="Avenir Medium" charset="0"/>
              </a:rPr>
              <a:t>CPPRT				       $245 per pupil</a:t>
            </a:r>
          </a:p>
          <a:p>
            <a:pPr marL="0" indent="0">
              <a:buNone/>
            </a:pPr>
            <a:r>
              <a:rPr lang="en-US" sz="1900" dirty="0">
                <a:cs typeface="Avenir Medium" charset="0"/>
              </a:rPr>
              <a:t>Base Funding Minimum		    </a:t>
            </a:r>
            <a:r>
              <a:rPr lang="en-US" sz="1900" u="sng" dirty="0">
                <a:cs typeface="Avenir Medium" charset="0"/>
              </a:rPr>
              <a:t>$1,764 per pupil</a:t>
            </a:r>
          </a:p>
          <a:p>
            <a:pPr marL="0" indent="0">
              <a:buNone/>
            </a:pPr>
            <a:r>
              <a:rPr lang="en-US" sz="2600" b="1" dirty="0">
                <a:solidFill>
                  <a:srgbClr val="311413"/>
                </a:solidFill>
                <a:cs typeface="Avenir Medium" charset="0"/>
              </a:rPr>
              <a:t>Combined State and Local Funding	   	  	$9,795 per pupil</a:t>
            </a:r>
          </a:p>
          <a:p>
            <a:pPr marL="0" indent="0">
              <a:buNone/>
            </a:pPr>
            <a:endParaRPr lang="en-US" sz="1800" dirty="0">
              <a:cs typeface="Avenir Medium" charset="0"/>
            </a:endParaRPr>
          </a:p>
          <a:p>
            <a:pPr marL="0" indent="0">
              <a:buNone/>
            </a:pPr>
            <a:r>
              <a:rPr lang="en-US" sz="2000" dirty="0">
                <a:cs typeface="Avenir Medium" charset="0"/>
              </a:rPr>
              <a:t>District is at        </a:t>
            </a:r>
            <a:r>
              <a:rPr lang="en-US" sz="2000" dirty="0">
                <a:solidFill>
                  <a:srgbClr val="C0504D"/>
                </a:solidFill>
                <a:cs typeface="Avenir Medium" charset="0"/>
              </a:rPr>
              <a:t> </a:t>
            </a:r>
            <a:r>
              <a:rPr lang="en-US" sz="2600" b="1" dirty="0">
                <a:solidFill>
                  <a:srgbClr val="FF0000"/>
                </a:solidFill>
                <a:cs typeface="Avenir Medium" charset="0"/>
              </a:rPr>
              <a:t>84%       </a:t>
            </a:r>
            <a:r>
              <a:rPr lang="en-US" sz="2000" dirty="0">
                <a:cs typeface="Avenir Medium" charset="0"/>
              </a:rPr>
              <a:t>of its Adequacy Target ($9,795 / $11,683)</a:t>
            </a:r>
          </a:p>
          <a:p>
            <a:pPr marL="0" indent="0">
              <a:buNone/>
            </a:pPr>
            <a:endParaRPr lang="en-US" sz="2000" dirty="0">
              <a:cs typeface="Avenir Medium" charset="0"/>
            </a:endParaRPr>
          </a:p>
          <a:p>
            <a:pPr marL="0" indent="0">
              <a:buNone/>
            </a:pPr>
            <a:r>
              <a:rPr lang="en-US" sz="2000" dirty="0">
                <a:cs typeface="Avenir Medium" charset="0"/>
              </a:rPr>
              <a:t>			District is in      </a:t>
            </a:r>
            <a:r>
              <a:rPr lang="en-US" b="1" dirty="0">
                <a:solidFill>
                  <a:srgbClr val="FF0000"/>
                </a:solidFill>
                <a:cs typeface="Avenir Medium" charset="0"/>
              </a:rPr>
              <a:t>Tier 2</a:t>
            </a:r>
          </a:p>
        </p:txBody>
      </p:sp>
      <p:sp>
        <p:nvSpPr>
          <p:cNvPr id="8" name="Oval 7"/>
          <p:cNvSpPr/>
          <p:nvPr/>
        </p:nvSpPr>
        <p:spPr>
          <a:xfrm>
            <a:off x="4953000" y="5284788"/>
            <a:ext cx="1143000" cy="892175"/>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258197" y="4567882"/>
            <a:ext cx="1143000" cy="892175"/>
          </a:xfrm>
          <a:prstGeom prst="ellipse">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Slide Number Placeholder 1">
            <a:extLst>
              <a:ext uri="{FF2B5EF4-FFF2-40B4-BE49-F238E27FC236}">
                <a16:creationId xmlns:a16="http://schemas.microsoft.com/office/drawing/2014/main" id="{50F857EC-CE29-BD4B-BE61-AD58ABB7089E}"/>
              </a:ext>
            </a:extLst>
          </p:cNvPr>
          <p:cNvSpPr>
            <a:spLocks noGrp="1"/>
          </p:cNvSpPr>
          <p:nvPr>
            <p:ph type="sldNum" sz="quarter" idx="12"/>
          </p:nvPr>
        </p:nvSpPr>
        <p:spPr/>
        <p:txBody>
          <a:bodyPr/>
          <a:lstStyle/>
          <a:p>
            <a:fld id="{8C755E39-9766-9E4A-B16C-3481B4953B26}" type="slidenum">
              <a:rPr lang="en-US" smtClean="0"/>
              <a:t>8</a:t>
            </a:fld>
            <a:endParaRPr lang="en-US"/>
          </a:p>
        </p:txBody>
      </p:sp>
    </p:spTree>
    <p:extLst>
      <p:ext uri="{BB962C8B-B14F-4D97-AF65-F5344CB8AC3E}">
        <p14:creationId xmlns:p14="http://schemas.microsoft.com/office/powerpoint/2010/main" val="55235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1062681" y="274639"/>
            <a:ext cx="10095470" cy="1042987"/>
          </a:xfrm>
        </p:spPr>
        <p:txBody>
          <a:bodyPr/>
          <a:lstStyle/>
          <a:p>
            <a:r>
              <a:rPr lang="en-US" sz="4000" b="1" dirty="0">
                <a:cs typeface="Avenir Heavy" charset="0"/>
              </a:rPr>
              <a:t>How is the New Money Distributed</a:t>
            </a:r>
            <a:r>
              <a:rPr lang="en-US" sz="3600" b="1" dirty="0">
                <a:cs typeface="Avenir Heavy" charset="0"/>
              </a:rPr>
              <a:t>?</a:t>
            </a:r>
            <a:br>
              <a:rPr lang="en-US" sz="3600" b="1" dirty="0">
                <a:cs typeface="Avenir Heavy" charset="0"/>
              </a:rPr>
            </a:br>
            <a:r>
              <a:rPr lang="en-US" sz="2000" b="1" dirty="0">
                <a:cs typeface="Avenir Heavy" charset="0"/>
              </a:rPr>
              <a:t>It is all about your </a:t>
            </a:r>
            <a:r>
              <a:rPr lang="en-US" sz="2000" b="1" dirty="0">
                <a:solidFill>
                  <a:srgbClr val="FF0000"/>
                </a:solidFill>
                <a:cs typeface="Avenir Heavy" charset="0"/>
              </a:rPr>
              <a:t>ADEQUACY PERCENTAGE</a:t>
            </a:r>
            <a:endParaRPr lang="en-US" sz="3600" b="1" dirty="0">
              <a:solidFill>
                <a:srgbClr val="FF0000"/>
              </a:solidFill>
              <a:cs typeface="Avenir Heavy" charset="0"/>
            </a:endParaRPr>
          </a:p>
        </p:txBody>
      </p:sp>
      <p:pic>
        <p:nvPicPr>
          <p:cNvPr id="53250" name="Picture 4" descr="7c1373d1d2366f1e90d9586da2e91ec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18126" y="3722689"/>
            <a:ext cx="4951413" cy="307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4324350" y="3971926"/>
            <a:ext cx="1530350" cy="307975"/>
          </a:xfrm>
          <a:prstGeom prst="rect">
            <a:avLst/>
          </a:prstGeom>
          <a:solidFill>
            <a:schemeClr val="bg1">
              <a:lumMod val="95000"/>
            </a:schemeClr>
          </a:solidFill>
          <a:ln>
            <a:solidFill>
              <a:schemeClr val="tx1"/>
            </a:solidFill>
          </a:ln>
        </p:spPr>
        <p:txBody>
          <a:bodyPr>
            <a:spAutoFit/>
          </a:bodyPr>
          <a:lstStyle/>
          <a:p>
            <a:pPr algn="ctr">
              <a:defRPr/>
            </a:pPr>
            <a:r>
              <a:rPr lang="en-US" sz="1400" dirty="0">
                <a:cs typeface="Avenir Medium"/>
              </a:rPr>
              <a:t>50% of new $</a:t>
            </a:r>
          </a:p>
        </p:txBody>
      </p:sp>
      <p:sp>
        <p:nvSpPr>
          <p:cNvPr id="7" name="TextBox 6"/>
          <p:cNvSpPr txBox="1"/>
          <p:nvPr/>
        </p:nvSpPr>
        <p:spPr>
          <a:xfrm>
            <a:off x="7161214" y="3971926"/>
            <a:ext cx="1468437" cy="307975"/>
          </a:xfrm>
          <a:prstGeom prst="rect">
            <a:avLst/>
          </a:prstGeom>
          <a:solidFill>
            <a:schemeClr val="bg1">
              <a:lumMod val="95000"/>
            </a:schemeClr>
          </a:solidFill>
          <a:ln>
            <a:solidFill>
              <a:schemeClr val="tx1"/>
            </a:solidFill>
          </a:ln>
        </p:spPr>
        <p:txBody>
          <a:bodyPr>
            <a:spAutoFit/>
          </a:bodyPr>
          <a:lstStyle/>
          <a:p>
            <a:pPr algn="ctr">
              <a:defRPr/>
            </a:pPr>
            <a:r>
              <a:rPr lang="en-US" sz="1400" dirty="0">
                <a:cs typeface="Avenir Medium"/>
              </a:rPr>
              <a:t>0.9% of new $</a:t>
            </a:r>
          </a:p>
        </p:txBody>
      </p:sp>
      <p:cxnSp>
        <p:nvCxnSpPr>
          <p:cNvPr id="9" name="Straight Arrow Connector 8"/>
          <p:cNvCxnSpPr/>
          <p:nvPr/>
        </p:nvCxnSpPr>
        <p:spPr>
          <a:xfrm>
            <a:off x="5070476" y="4400550"/>
            <a:ext cx="504825" cy="37465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307138" y="3948114"/>
            <a:ext cx="635000" cy="744537"/>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9569450" y="4400550"/>
            <a:ext cx="101600" cy="37465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5854700" y="3971926"/>
            <a:ext cx="452438" cy="803275"/>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8882063" y="3971926"/>
            <a:ext cx="1458912" cy="307975"/>
          </a:xfrm>
          <a:prstGeom prst="rect">
            <a:avLst/>
          </a:prstGeom>
          <a:solidFill>
            <a:schemeClr val="bg1">
              <a:lumMod val="95000"/>
            </a:schemeClr>
          </a:solidFill>
          <a:ln>
            <a:solidFill>
              <a:schemeClr val="tx1"/>
            </a:solidFill>
          </a:ln>
        </p:spPr>
        <p:txBody>
          <a:bodyPr>
            <a:spAutoFit/>
          </a:bodyPr>
          <a:lstStyle/>
          <a:p>
            <a:pPr algn="ctr">
              <a:defRPr/>
            </a:pPr>
            <a:r>
              <a:rPr lang="en-US" sz="1400" dirty="0">
                <a:cs typeface="Avenir Medium"/>
              </a:rPr>
              <a:t>0.1% of new $</a:t>
            </a:r>
          </a:p>
        </p:txBody>
      </p:sp>
      <p:sp>
        <p:nvSpPr>
          <p:cNvPr id="17" name="TextBox 16"/>
          <p:cNvSpPr txBox="1"/>
          <p:nvPr/>
        </p:nvSpPr>
        <p:spPr>
          <a:xfrm>
            <a:off x="5575300" y="3470276"/>
            <a:ext cx="1474788" cy="307975"/>
          </a:xfrm>
          <a:prstGeom prst="rect">
            <a:avLst/>
          </a:prstGeom>
          <a:solidFill>
            <a:schemeClr val="bg1">
              <a:lumMod val="95000"/>
            </a:schemeClr>
          </a:solidFill>
          <a:ln>
            <a:solidFill>
              <a:schemeClr val="tx1"/>
            </a:solidFill>
          </a:ln>
        </p:spPr>
        <p:txBody>
          <a:bodyPr>
            <a:spAutoFit/>
          </a:bodyPr>
          <a:lstStyle/>
          <a:p>
            <a:pPr algn="ctr">
              <a:defRPr/>
            </a:pPr>
            <a:r>
              <a:rPr lang="en-US" sz="1400" dirty="0">
                <a:cs typeface="Avenir Medium"/>
              </a:rPr>
              <a:t>49% of new $</a:t>
            </a:r>
          </a:p>
        </p:txBody>
      </p:sp>
      <p:cxnSp>
        <p:nvCxnSpPr>
          <p:cNvPr id="18" name="Straight Arrow Connector 17"/>
          <p:cNvCxnSpPr/>
          <p:nvPr/>
        </p:nvCxnSpPr>
        <p:spPr>
          <a:xfrm>
            <a:off x="7962900" y="4400550"/>
            <a:ext cx="414338" cy="374650"/>
          </a:xfrm>
          <a:prstGeom prst="straightConnector1">
            <a:avLst/>
          </a:prstGeom>
          <a:ln w="38100">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062681" y="1676401"/>
            <a:ext cx="9271945" cy="1200329"/>
          </a:xfrm>
          <a:prstGeom prst="rect">
            <a:avLst/>
          </a:prstGeom>
          <a:solidFill>
            <a:schemeClr val="bg1">
              <a:lumMod val="95000"/>
            </a:schemeClr>
          </a:solidFill>
          <a:ln>
            <a:solidFill>
              <a:schemeClr val="tx1"/>
            </a:solidFill>
          </a:ln>
          <a:effectLst>
            <a:outerShdw blurRad="50800" dist="38100" dir="2700000" algn="tl" rotWithShape="0">
              <a:srgbClr val="000000">
                <a:alpha val="43000"/>
              </a:srgbClr>
            </a:outerShdw>
          </a:effectLst>
        </p:spPr>
        <p:txBody>
          <a:bodyPr wrap="square">
            <a:spAutoFit/>
          </a:bodyPr>
          <a:lstStyle/>
          <a:p>
            <a:pPr>
              <a:defRPr/>
            </a:pPr>
            <a:r>
              <a:rPr lang="en-US" b="1" dirty="0">
                <a:latin typeface="+mj-lt"/>
                <a:cs typeface="Avenir Medium"/>
              </a:rPr>
              <a:t>Tier 1:  </a:t>
            </a:r>
            <a:r>
              <a:rPr lang="en-US" dirty="0">
                <a:latin typeface="+mj-lt"/>
                <a:cs typeface="Avenir Medium"/>
              </a:rPr>
              <a:t>Approximately poorest 33% in terms of </a:t>
            </a:r>
            <a:r>
              <a:rPr lang="en-US" b="1" dirty="0">
                <a:latin typeface="+mj-lt"/>
                <a:cs typeface="Avenir Medium"/>
              </a:rPr>
              <a:t>“ADEQUACY PERCENTAGE”</a:t>
            </a:r>
          </a:p>
          <a:p>
            <a:pPr>
              <a:defRPr/>
            </a:pPr>
            <a:r>
              <a:rPr lang="en-US" b="1" dirty="0">
                <a:latin typeface="+mj-lt"/>
                <a:cs typeface="Avenir Medium"/>
              </a:rPr>
              <a:t>Tier 2:  “ADEQUACY PERCENTAGE” </a:t>
            </a:r>
            <a:r>
              <a:rPr lang="en-US" dirty="0">
                <a:latin typeface="+mj-lt"/>
                <a:cs typeface="Avenir Medium"/>
              </a:rPr>
              <a:t>of less than 90% but more than Tier 1.</a:t>
            </a:r>
          </a:p>
          <a:p>
            <a:pPr>
              <a:defRPr/>
            </a:pPr>
            <a:r>
              <a:rPr lang="en-US" b="1" dirty="0">
                <a:latin typeface="+mj-lt"/>
                <a:cs typeface="Avenir Medium"/>
              </a:rPr>
              <a:t>Tier 3:  “ADEQUACY PERCENTAGE” </a:t>
            </a:r>
            <a:r>
              <a:rPr lang="en-US" dirty="0">
                <a:latin typeface="+mj-lt"/>
                <a:cs typeface="Avenir Medium"/>
              </a:rPr>
              <a:t>at least 90%, but less than 100%</a:t>
            </a:r>
          </a:p>
          <a:p>
            <a:pPr>
              <a:defRPr/>
            </a:pPr>
            <a:r>
              <a:rPr lang="en-US" b="1" dirty="0">
                <a:latin typeface="+mj-lt"/>
                <a:cs typeface="Avenir Medium"/>
              </a:rPr>
              <a:t>Tier 4:  “ADEQUACY PERCENTAGE” </a:t>
            </a:r>
            <a:r>
              <a:rPr lang="en-US" dirty="0">
                <a:latin typeface="+mj-lt"/>
                <a:cs typeface="Avenir Medium"/>
              </a:rPr>
              <a:t>of at least 100%.</a:t>
            </a:r>
          </a:p>
        </p:txBody>
      </p:sp>
      <p:pic>
        <p:nvPicPr>
          <p:cNvPr id="53261" name="Picture 2" descr="dog Pictur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8688" y="3373439"/>
            <a:ext cx="2125662" cy="263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3" name="TextBox 3"/>
          <p:cNvSpPr txBox="1">
            <a:spLocks noChangeArrowheads="1"/>
          </p:cNvSpPr>
          <p:nvPr/>
        </p:nvSpPr>
        <p:spPr bwMode="auto">
          <a:xfrm>
            <a:off x="3684589" y="6229351"/>
            <a:ext cx="5426075" cy="338554"/>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600">
                <a:latin typeface="+mj-lt"/>
                <a:cs typeface="Avenir Medium" charset="0"/>
              </a:rPr>
              <a:t>64% of adequacy is the estimated line between tier 1 and tier 2</a:t>
            </a:r>
          </a:p>
        </p:txBody>
      </p:sp>
      <p:cxnSp>
        <p:nvCxnSpPr>
          <p:cNvPr id="19" name="Straight Arrow Connector 18"/>
          <p:cNvCxnSpPr/>
          <p:nvPr/>
        </p:nvCxnSpPr>
        <p:spPr>
          <a:xfrm flipH="1" flipV="1">
            <a:off x="6543675" y="4859339"/>
            <a:ext cx="14288" cy="1323975"/>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 name="Slide Number Placeholder 1">
            <a:extLst>
              <a:ext uri="{FF2B5EF4-FFF2-40B4-BE49-F238E27FC236}">
                <a16:creationId xmlns:a16="http://schemas.microsoft.com/office/drawing/2014/main" id="{E8F38EE0-844A-544A-90AC-6C95767D632C}"/>
              </a:ext>
            </a:extLst>
          </p:cNvPr>
          <p:cNvSpPr>
            <a:spLocks noGrp="1"/>
          </p:cNvSpPr>
          <p:nvPr>
            <p:ph type="sldNum" sz="quarter" idx="12"/>
          </p:nvPr>
        </p:nvSpPr>
        <p:spPr/>
        <p:txBody>
          <a:bodyPr/>
          <a:lstStyle/>
          <a:p>
            <a:fld id="{8C755E39-9766-9E4A-B16C-3481B4953B26}" type="slidenum">
              <a:rPr lang="en-US" smtClean="0"/>
              <a:t>9</a:t>
            </a:fld>
            <a:endParaRPr lang="en-US"/>
          </a:p>
        </p:txBody>
      </p:sp>
    </p:spTree>
    <p:extLst>
      <p:ext uri="{BB962C8B-B14F-4D97-AF65-F5344CB8AC3E}">
        <p14:creationId xmlns:p14="http://schemas.microsoft.com/office/powerpoint/2010/main" val="36248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5448</TotalTime>
  <Words>1694</Words>
  <Application>Microsoft Office PowerPoint</Application>
  <PresentationFormat>Widescreen</PresentationFormat>
  <Paragraphs>233</Paragraphs>
  <Slides>30</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3" baseType="lpstr">
      <vt:lpstr>ＭＳ Ｐゴシック</vt:lpstr>
      <vt:lpstr>游ゴシック</vt:lpstr>
      <vt:lpstr>游ゴシック Light</vt:lpstr>
      <vt:lpstr>Arial</vt:lpstr>
      <vt:lpstr>Avenir Book</vt:lpstr>
      <vt:lpstr>Avenir Heavy</vt:lpstr>
      <vt:lpstr>Avenir Medium</vt:lpstr>
      <vt:lpstr>Calibri</vt:lpstr>
      <vt:lpstr>Calibri Light</vt:lpstr>
      <vt:lpstr>Tw Cen MT</vt:lpstr>
      <vt:lpstr>Wingdings</vt:lpstr>
      <vt:lpstr>Office Theme</vt:lpstr>
      <vt:lpstr>Worksheet</vt:lpstr>
      <vt:lpstr>School Finance Presentation </vt:lpstr>
      <vt:lpstr>Revenues</vt:lpstr>
      <vt:lpstr>Breakdown of Revenue Sources Sources of Funding for Schools Vary Greatly Throughout the State</vt:lpstr>
      <vt:lpstr>70% of District’s Revenue Growth Tied to Inflation CPI History – Since Tax Caps</vt:lpstr>
      <vt:lpstr>New Taxable Property Growth in District New Taxable Property Allows for Tax Revenue Growth to Exceed CPI</vt:lpstr>
      <vt:lpstr>State Revenues The New Evidenced Based Funding Formula and What it Means to the District</vt:lpstr>
      <vt:lpstr>Basic Premise of Formula: How Much Money Should Your District Have, Given Its Student Composition (Low Income &amp; English Language Learners), to Provide Quality Education?</vt:lpstr>
      <vt:lpstr>Next Step:  How Far is the District from its Adequacy Target? Oak Park Elementary School District – FY 2019</vt:lpstr>
      <vt:lpstr>How is the New Money Distributed? It is all about your ADEQUACY PERCENTAGE</vt:lpstr>
      <vt:lpstr>Key Takeaways for Oak Park Elementary 97 Expected Future Revenue Growth</vt:lpstr>
      <vt:lpstr>Expenditures</vt:lpstr>
      <vt:lpstr>Expenditure Types</vt:lpstr>
      <vt:lpstr>Expenditure Types - Continued</vt:lpstr>
      <vt:lpstr>Breakdown of Expense Types Oak Park School District #97 – Excluding Capital Projects Fund 60</vt:lpstr>
      <vt:lpstr>Fund Types in Illinois Public School Districts</vt:lpstr>
      <vt:lpstr>Miscellaneous Financial Information </vt:lpstr>
      <vt:lpstr>Data Chart “Back of the Envelope” Financial Information to Know About Oak Park 97</vt:lpstr>
      <vt:lpstr>Major Financial Decisions Over the Next Few Years </vt:lpstr>
      <vt:lpstr>Major Decisions that will Shape the District’s Future Financial Condition</vt:lpstr>
      <vt:lpstr>Current Annual Costs Associated with Five-Year Facility Plan The District has Identified $37 Million in Major Capital Project Needs over Next Five Years Beyond Those Projects Funded with Referendum Bonds</vt:lpstr>
      <vt:lpstr>Current Debt Service and Proposed Financing Plan District’s Primary Option to Fund Major Capital Projects</vt:lpstr>
      <vt:lpstr>Major Decisions that will Shape the District’s Future Financial Condition</vt:lpstr>
      <vt:lpstr>Impact of Capturing TIF Growth During December 2019 Levy Capturing the TIF Growth will have a Net Positive Impact of Approximately $2-$3 Million Annually Note:  These Tax Revenues are Currently paid by Taxpayers within TIF and Would be Reallocated to District</vt:lpstr>
      <vt:lpstr>Major Decisions that will Shape the District’s Future Financial Condition</vt:lpstr>
      <vt:lpstr>Impact of Expense Growth Rate Exceeding Revenue Growth Rate Using Example of a School District with $90 Million Balanced Budget and Three Months of Fund Balance Reserves This is not Oak Park District 97</vt:lpstr>
      <vt:lpstr>Recommended Focus for District - Administration</vt:lpstr>
      <vt:lpstr>Recommended Focus for District</vt:lpstr>
      <vt:lpstr>Most Important Takeaway from Presentation Recognize and Value the Link Between Money and Students Success in the Age of ESSA will be Defined by Improving your ”Return on Investment”</vt:lpstr>
      <vt:lpstr>Defining Your Legacy - Improving “Return on Investment”  Increasing Student Learning Per Dollar Spent </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Finance Presentation</dc:title>
  <dc:creator>Bloom Email</dc:creator>
  <cp:lastModifiedBy>Sheryl Marinier</cp:lastModifiedBy>
  <cp:revision>62</cp:revision>
  <cp:lastPrinted>2019-07-16T13:55:38Z</cp:lastPrinted>
  <dcterms:created xsi:type="dcterms:W3CDTF">2019-07-12T20:07:34Z</dcterms:created>
  <dcterms:modified xsi:type="dcterms:W3CDTF">2019-07-16T22:23:40Z</dcterms:modified>
</cp:coreProperties>
</file>