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782" r:id="rId2"/>
    <p:sldId id="880" r:id="rId3"/>
    <p:sldId id="979" r:id="rId4"/>
    <p:sldId id="980" r:id="rId5"/>
    <p:sldId id="941" r:id="rId6"/>
    <p:sldId id="927" r:id="rId7"/>
    <p:sldId id="976" r:id="rId8"/>
    <p:sldId id="982" r:id="rId9"/>
    <p:sldId id="977" r:id="rId10"/>
    <p:sldId id="978" r:id="rId11"/>
    <p:sldId id="855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" pitchFamily="-10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3413"/>
    <a:srgbClr val="FFFF00"/>
    <a:srgbClr val="0063F4"/>
    <a:srgbClr val="8800DE"/>
    <a:srgbClr val="3CA300"/>
    <a:srgbClr val="FF00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1" autoAdjust="0"/>
    <p:restoredTop sz="99791" autoAdjust="0"/>
  </p:normalViewPr>
  <p:slideViewPr>
    <p:cSldViewPr snapToGrid="0" showGuides="1">
      <p:cViewPr>
        <p:scale>
          <a:sx n="100" d="100"/>
          <a:sy n="100" d="100"/>
        </p:scale>
        <p:origin x="-528" y="-72"/>
      </p:cViewPr>
      <p:guideLst>
        <p:guide orient="horz" pos="946"/>
        <p:guide pos="1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200" d="100"/>
          <a:sy n="200" d="100"/>
        </p:scale>
        <p:origin x="-96" y="428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fld id="{2AB7DED8-855B-9446-AAF7-9C35977725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238729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-112" charset="0"/>
              </a:defRPr>
            </a:lvl1pPr>
          </a:lstStyle>
          <a:p>
            <a:pPr>
              <a:defRPr/>
            </a:pPr>
            <a:fld id="{0CC131AC-9B9E-1C43-BE25-6CC275592D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210812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876F-042C-3348-8AF0-85870FB13CF3}" type="slidenum">
              <a:rPr lang="en-US">
                <a:latin typeface="Times" pitchFamily="-109" charset="0"/>
              </a:rPr>
              <a:pPr/>
              <a:t>1</a:t>
            </a:fld>
            <a:endParaRPr lang="en-US" dirty="0">
              <a:latin typeface="Times" pitchFamily="-109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C131AC-9B9E-1C43-BE25-6CC275592D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C131AC-9B9E-1C43-BE25-6CC275592D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876F-042C-3348-8AF0-85870FB13CF3}" type="slidenum">
              <a:rPr lang="en-US">
                <a:latin typeface="Times" pitchFamily="-109" charset="0"/>
              </a:rPr>
              <a:pPr/>
              <a:t>3</a:t>
            </a:fld>
            <a:endParaRPr lang="en-US" dirty="0">
              <a:latin typeface="Times" pitchFamily="-109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876F-042C-3348-8AF0-85870FB13CF3}" type="slidenum">
              <a:rPr lang="en-US">
                <a:latin typeface="Times" pitchFamily="-109" charset="0"/>
              </a:rPr>
              <a:pPr/>
              <a:t>4</a:t>
            </a:fld>
            <a:endParaRPr lang="en-US" dirty="0">
              <a:latin typeface="Times" pitchFamily="-109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C131AC-9B9E-1C43-BE25-6CC275592D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C131AC-9B9E-1C43-BE25-6CC275592D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876F-042C-3348-8AF0-85870FB13CF3}" type="slidenum">
              <a:rPr lang="en-US">
                <a:latin typeface="Times" pitchFamily="-109" charset="0"/>
              </a:rPr>
              <a:pPr/>
              <a:t>8</a:t>
            </a:fld>
            <a:endParaRPr lang="en-US" dirty="0">
              <a:latin typeface="Times" pitchFamily="-109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876F-042C-3348-8AF0-85870FB13CF3}" type="slidenum">
              <a:rPr lang="en-US">
                <a:latin typeface="Times" pitchFamily="-109" charset="0"/>
              </a:rPr>
              <a:pPr/>
              <a:t>9</a:t>
            </a:fld>
            <a:endParaRPr lang="en-US" dirty="0">
              <a:latin typeface="Times" pitchFamily="-109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876F-042C-3348-8AF0-85870FB13CF3}" type="slidenum">
              <a:rPr lang="en-US">
                <a:latin typeface="Times" pitchFamily="-109" charset="0"/>
              </a:rPr>
              <a:pPr/>
              <a:t>10</a:t>
            </a:fld>
            <a:endParaRPr lang="en-US" dirty="0">
              <a:latin typeface="Times" pitchFamily="-109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42C0A-9685-2B46-8B0E-D35098D7A8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DD1E-24C1-E541-B370-5D3C72AF11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2B6EF-9168-404D-81D5-324B3ACB8E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D2B5A-B6D1-2E4E-A9F0-DA618015F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CEEB9-A043-1540-88E6-C754B4455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A6A7C-2ADA-C041-9F3D-5A0CCF118C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7920F-39D4-C64B-BD72-B2AF745D3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E405B-7CC9-0D46-AE7B-B334947A68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E56C8-231E-1143-984E-2F052E9B80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1424B-17D2-2243-85CE-2B9587760F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1E497-A00E-DC46-82CD-320AAF09B4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pitchFamily="-11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" pitchFamily="-112" charset="0"/>
              </a:defRPr>
            </a:lvl1pPr>
          </a:lstStyle>
          <a:p>
            <a:pPr>
              <a:defRPr/>
            </a:pPr>
            <a:fld id="{EE76608E-670A-6141-A215-B76EA97B2C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2829390" y="6045208"/>
            <a:ext cx="34792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  <a:latin typeface="STR" pitchFamily="-109" charset="0"/>
              </a:rPr>
              <a:t>STR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1047140" y="2540000"/>
            <a:ext cx="704373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0" dirty="0" smtClean="0">
                <a:solidFill>
                  <a:srgbClr val="FF0000"/>
                </a:solidFill>
                <a:latin typeface="Century Gothic"/>
                <a:cs typeface="Century Gothic"/>
              </a:rPr>
              <a:t>Your Oak Park School District’s 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Administration Building</a:t>
            </a:r>
          </a:p>
        </p:txBody>
      </p:sp>
      <p:sp>
        <p:nvSpPr>
          <p:cNvPr id="53258" name="Line 11"/>
          <p:cNvSpPr>
            <a:spLocks noChangeShapeType="1"/>
          </p:cNvSpPr>
          <p:nvPr/>
        </p:nvSpPr>
        <p:spPr bwMode="auto">
          <a:xfrm>
            <a:off x="339908" y="5969000"/>
            <a:ext cx="845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353" y="6380396"/>
            <a:ext cx="82993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0" dirty="0">
                <a:latin typeface="Avant Garde"/>
                <a:cs typeface="Avant Garde"/>
              </a:rPr>
              <a:t>E N H A N C I N G  </a:t>
            </a:r>
            <a:r>
              <a:rPr lang="en-US" sz="900" b="0" dirty="0">
                <a:solidFill>
                  <a:srgbClr val="FF0000"/>
                </a:solidFill>
                <a:latin typeface="Avant Garde"/>
                <a:cs typeface="Avant Garde"/>
              </a:rPr>
              <a:t>N O W</a:t>
            </a:r>
            <a:r>
              <a:rPr lang="en-US" sz="900" b="0" dirty="0">
                <a:latin typeface="Avant Garde"/>
                <a:cs typeface="Avant Garde"/>
              </a:rPr>
              <a:t>  </a:t>
            </a:r>
            <a:r>
              <a:rPr lang="en-US" sz="900" b="0" dirty="0" smtClean="0">
                <a:latin typeface="Avant Garde"/>
                <a:cs typeface="Avant Garde"/>
              </a:rPr>
              <a:t> E </a:t>
            </a:r>
            <a:r>
              <a:rPr lang="en-US" sz="900" b="0" dirty="0">
                <a:latin typeface="Avant Garde"/>
                <a:cs typeface="Avant Garde"/>
              </a:rPr>
              <a:t>N V I S I O N I N G  </a:t>
            </a:r>
            <a:r>
              <a:rPr lang="en-US" sz="900" b="0" dirty="0">
                <a:solidFill>
                  <a:srgbClr val="FF0000"/>
                </a:solidFill>
                <a:latin typeface="Avant Garde"/>
                <a:cs typeface="Avant Garde"/>
              </a:rPr>
              <a:t>F U T U R E 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66" y="661987"/>
            <a:ext cx="8478685" cy="1086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G_3684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543295" y="736600"/>
            <a:ext cx="4207933" cy="3155950"/>
          </a:xfrm>
          <a:prstGeom prst="rect">
            <a:avLst/>
          </a:prstGeom>
        </p:spPr>
      </p:pic>
      <p:pic>
        <p:nvPicPr>
          <p:cNvPr id="16" name="Picture 15" descr="IMG_3696.jp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4543295" y="3892550"/>
            <a:ext cx="4207933" cy="3155950"/>
          </a:xfrm>
          <a:prstGeom prst="rect">
            <a:avLst/>
          </a:prstGeom>
        </p:spPr>
      </p:pic>
      <p:pic>
        <p:nvPicPr>
          <p:cNvPr id="17" name="Picture 16" descr="IMG_3686.jpg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339858" y="736600"/>
            <a:ext cx="4207933" cy="3155950"/>
          </a:xfrm>
          <a:prstGeom prst="rect">
            <a:avLst/>
          </a:prstGeom>
        </p:spPr>
      </p:pic>
      <p:pic>
        <p:nvPicPr>
          <p:cNvPr id="18" name="Picture 17" descr="IMG_3690.jpg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339858" y="3892550"/>
            <a:ext cx="4207933" cy="31559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0" y="584200"/>
            <a:ext cx="8877300" cy="317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27" y="6457890"/>
            <a:ext cx="173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TR"/>
                <a:cs typeface="STR"/>
              </a:rPr>
              <a:t>STR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1576" y="907008"/>
            <a:ext cx="86879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18" y="284966"/>
            <a:ext cx="3688982" cy="472651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78018" y="291754"/>
            <a:ext cx="5670275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Focus Group Homework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01576" y="907008"/>
            <a:ext cx="765980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11912" y="3038975"/>
            <a:ext cx="766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Visit the Site – all angles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5294" y="4038600"/>
            <a:ext cx="6340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ant Garde"/>
                <a:ea typeface="Avant Garde"/>
                <a:cs typeface="Avant Garde"/>
              </a:rPr>
              <a:t>Are there others that should be included?</a:t>
            </a:r>
          </a:p>
          <a:p>
            <a:pPr algn="ctr"/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81822" y="4978400"/>
            <a:ext cx="33274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latin typeface="Avant Garde"/>
                <a:ea typeface="Avant Garde"/>
                <a:cs typeface="Avant Garde"/>
              </a:rPr>
              <a:t>Contact for Further Input:</a:t>
            </a:r>
          </a:p>
          <a:p>
            <a:pPr algn="ctr"/>
            <a:r>
              <a:rPr lang="en-US" sz="2000" i="1" u="sng" dirty="0" smtClean="0">
                <a:solidFill>
                  <a:srgbClr val="0000FF"/>
                </a:solidFill>
                <a:latin typeface="Avant Garde"/>
                <a:ea typeface="Avant Garde"/>
                <a:cs typeface="Avant Garde"/>
              </a:rPr>
              <a:t>email address here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95340839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5591925" y="3057187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Thank you</a:t>
            </a:r>
            <a:endParaRPr lang="en-US" sz="2400" dirty="0">
              <a:solidFill>
                <a:schemeClr val="bg1"/>
              </a:solidFill>
              <a:latin typeface="Century Gothic"/>
              <a:ea typeface="Avant Garde"/>
              <a:cs typeface="Century Gothic"/>
            </a:endParaRPr>
          </a:p>
        </p:txBody>
      </p:sp>
      <p:pic>
        <p:nvPicPr>
          <p:cNvPr id="6" name="Picture 5" descr="Tioga_stai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12867" r="25044"/>
          <a:stretch/>
        </p:blipFill>
        <p:spPr>
          <a:xfrm>
            <a:off x="0" y="1"/>
            <a:ext cx="6389006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9808" y="3373408"/>
            <a:ext cx="159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entury Gothic"/>
                <a:ea typeface="Avant Garde"/>
                <a:cs typeface="Century Gothic"/>
              </a:rPr>
              <a:t>Schedule &amp;</a:t>
            </a:r>
            <a:endParaRPr lang="en-US" dirty="0"/>
          </a:p>
        </p:txBody>
      </p:sp>
      <p:pic>
        <p:nvPicPr>
          <p:cNvPr id="6" name="Picture 5" descr="Mohawk School_56.jpg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31409" t="-24" r="13533" b="1"/>
          <a:stretch/>
        </p:blipFill>
        <p:spPr>
          <a:xfrm>
            <a:off x="0" y="-1587"/>
            <a:ext cx="4556826" cy="6858000"/>
          </a:xfrm>
          <a:prstGeom prst="rect">
            <a:avLst/>
          </a:prstGeom>
        </p:spPr>
      </p:pic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4340972" y="0"/>
            <a:ext cx="4803028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4886324" y="635000"/>
            <a:ext cx="425767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What we want to Achieve Tonight</a:t>
            </a:r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  <a:latin typeface="Century Gothic"/>
              <a:ea typeface="Avant Garde"/>
              <a:cs typeface="Century Gothic"/>
            </a:endParaRPr>
          </a:p>
          <a:p>
            <a:pPr marL="342900" indent="-342900">
              <a:spcBef>
                <a:spcPct val="50000"/>
              </a:spcBef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Share What We Know</a:t>
            </a:r>
          </a:p>
          <a:p>
            <a:pPr marL="342900" indent="-342900">
              <a:spcBef>
                <a:spcPct val="50000"/>
              </a:spcBef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Understand What is Important to You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  <a:latin typeface="Century Gothic"/>
              <a:ea typeface="Avant Garde"/>
              <a:cs typeface="Century Gothic"/>
            </a:endParaRPr>
          </a:p>
          <a:p>
            <a:pPr algn="r">
              <a:spcBef>
                <a:spcPct val="50000"/>
              </a:spcBef>
              <a:buFont typeface="Arial"/>
              <a:buChar char="•"/>
            </a:pPr>
            <a:endParaRPr lang="en-US" sz="2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HITE OAK.JPG"/>
          <p:cNvPicPr>
            <a:picLocks noChangeAspect="1"/>
          </p:cNvPicPr>
          <p:nvPr/>
        </p:nvPicPr>
        <p:blipFill>
          <a:blip r:embed="rId3">
            <a:alphaModFix amt="40000"/>
          </a:blip>
          <a:srcRect t="2500"/>
          <a:stretch>
            <a:fillRect/>
          </a:stretch>
        </p:blipFill>
        <p:spPr>
          <a:xfrm>
            <a:off x="596900" y="914400"/>
            <a:ext cx="8128000" cy="5943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727" y="6457890"/>
            <a:ext cx="173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TR"/>
                <a:cs typeface="STR"/>
              </a:rPr>
              <a:t>STR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1576" y="907008"/>
            <a:ext cx="86879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18" y="284966"/>
            <a:ext cx="3688982" cy="472651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78018" y="291754"/>
            <a:ext cx="5670275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Meeting Process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01576" y="907008"/>
            <a:ext cx="765980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963930" y="1828800"/>
            <a:ext cx="649427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2 Hours</a:t>
            </a:r>
          </a:p>
          <a:p>
            <a:pPr algn="r">
              <a:spcAft>
                <a:spcPts val="1200"/>
              </a:spcAft>
            </a:pPr>
            <a:endParaRPr lang="en-US" sz="24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1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Introduce Yourself</a:t>
            </a:r>
          </a:p>
          <a:p>
            <a:pPr algn="r">
              <a:spcAft>
                <a:spcPts val="1200"/>
              </a:spcAft>
            </a:pPr>
            <a:endParaRPr lang="en-US" sz="24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1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Be Respectful</a:t>
            </a:r>
          </a:p>
          <a:p>
            <a:pPr algn="r">
              <a:spcAft>
                <a:spcPts val="1200"/>
              </a:spcAft>
            </a:pPr>
            <a:endParaRPr lang="en-US" sz="24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1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Limit Comments so all may Talk</a:t>
            </a:r>
          </a:p>
          <a:p>
            <a:pPr algn="r">
              <a:spcAft>
                <a:spcPts val="1200"/>
              </a:spcAft>
            </a:pPr>
            <a:endParaRPr lang="en-US" sz="2400" dirty="0" smtClean="0">
              <a:latin typeface="Avant Garde"/>
              <a:ea typeface="Avant Garde"/>
              <a:cs typeface="Avant Gard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719154882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50727" y="6457890"/>
            <a:ext cx="173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TR"/>
                <a:cs typeface="STR"/>
              </a:rPr>
              <a:t>STR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1576" y="907008"/>
            <a:ext cx="86879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18" y="284966"/>
            <a:ext cx="3688982" cy="472651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78018" y="291754"/>
            <a:ext cx="5670275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Timeline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01576" y="907008"/>
            <a:ext cx="765980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32030" y="1045075"/>
            <a:ext cx="56560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Define Goals/Needs/Wants</a:t>
            </a:r>
          </a:p>
          <a:p>
            <a:pPr lvl="1">
              <a:spcAft>
                <a:spcPts val="0"/>
              </a:spcAft>
            </a:pPr>
            <a:r>
              <a:rPr lang="en-US" sz="2000" b="0" dirty="0">
                <a:latin typeface="Avant Garde"/>
                <a:ea typeface="Avant Garde"/>
                <a:cs typeface="Avant Garde"/>
              </a:rPr>
              <a:t>Focus Group#</a:t>
            </a:r>
            <a:r>
              <a:rPr lang="en-US" sz="2000" b="0" dirty="0" smtClean="0">
                <a:latin typeface="Avant Garde"/>
                <a:ea typeface="Avant Garde"/>
                <a:cs typeface="Avant Garde"/>
              </a:rPr>
              <a:t>1- Dec. 11, 2014</a:t>
            </a:r>
          </a:p>
          <a:p>
            <a:pPr lvl="1">
              <a:spcAft>
                <a:spcPts val="0"/>
              </a:spcAft>
            </a:pPr>
            <a:r>
              <a:rPr lang="en-US" sz="2000" b="0" dirty="0">
                <a:latin typeface="Avant Garde"/>
                <a:ea typeface="Avant Garde"/>
                <a:cs typeface="Avant Garde"/>
              </a:rPr>
              <a:t>Focus Group #</a:t>
            </a:r>
            <a:r>
              <a:rPr lang="en-US" sz="2000" b="0" dirty="0" smtClean="0">
                <a:latin typeface="Avant Garde"/>
                <a:ea typeface="Avant Garde"/>
                <a:cs typeface="Avant Garde"/>
              </a:rPr>
              <a:t>2 - Dec. 18 </a:t>
            </a:r>
          </a:p>
          <a:p>
            <a:pPr lvl="1">
              <a:spcAft>
                <a:spcPts val="0"/>
              </a:spcAft>
            </a:pPr>
            <a:r>
              <a:rPr lang="en-US" sz="2000" b="0" dirty="0">
                <a:latin typeface="Avant Garde"/>
                <a:ea typeface="Avant Garde"/>
                <a:cs typeface="Avant Garde"/>
              </a:rPr>
              <a:t>Community Meeting #</a:t>
            </a:r>
            <a:r>
              <a:rPr lang="en-US" sz="2000" b="0" dirty="0" smtClean="0">
                <a:latin typeface="Avant Garde"/>
                <a:ea typeface="Avant Garde"/>
                <a:cs typeface="Avant Garde"/>
              </a:rPr>
              <a:t>1- Feb. 5, 2015 </a:t>
            </a:r>
            <a:r>
              <a:rPr lang="en-US" sz="2000" b="0" dirty="0">
                <a:latin typeface="Avant Garde"/>
                <a:ea typeface="Avant Garde"/>
                <a:cs typeface="Avant Garde"/>
              </a:rPr>
              <a:t>Community Meeting #</a:t>
            </a:r>
            <a:r>
              <a:rPr lang="en-US" sz="2000" b="0" dirty="0" smtClean="0">
                <a:latin typeface="Avant Garde"/>
                <a:ea typeface="Avant Garde"/>
                <a:cs typeface="Avant Garde"/>
              </a:rPr>
              <a:t>2 - Feb. 26</a:t>
            </a:r>
            <a:endParaRPr lang="en-US" sz="2000" dirty="0">
              <a:latin typeface="Avant Garde"/>
              <a:ea typeface="Avant Garde"/>
              <a:cs typeface="Avant Garde"/>
            </a:endParaRPr>
          </a:p>
          <a:p>
            <a:pPr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Design</a:t>
            </a:r>
          </a:p>
          <a:p>
            <a:pPr lvl="1">
              <a:spcAft>
                <a:spcPts val="0"/>
              </a:spcAft>
            </a:pPr>
            <a:r>
              <a:rPr lang="en-US" sz="2000" b="0" dirty="0" smtClean="0">
                <a:latin typeface="Avant Garde"/>
                <a:ea typeface="Avant Garde"/>
                <a:cs typeface="Avant Garde"/>
              </a:rPr>
              <a:t>February – June</a:t>
            </a:r>
          </a:p>
          <a:p>
            <a:pPr lvl="1"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latin typeface="Avant Garde"/>
                <a:ea typeface="Avant Garde"/>
                <a:cs typeface="Avant Garde"/>
              </a:rPr>
              <a:t>  Direct User Input/Meetings</a:t>
            </a:r>
          </a:p>
          <a:p>
            <a:pPr lvl="1"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latin typeface="Avant Garde"/>
                <a:ea typeface="Avant Garde"/>
                <a:cs typeface="Avant Garde"/>
              </a:rPr>
              <a:t>  Regular Updates to FAC &amp; BOE</a:t>
            </a:r>
          </a:p>
          <a:p>
            <a:pPr lvl="1">
              <a:spcAft>
                <a:spcPts val="0"/>
              </a:spcAft>
            </a:pPr>
            <a:endParaRPr lang="en-US" sz="2000" dirty="0">
              <a:latin typeface="Avant Garde"/>
              <a:ea typeface="Avant Garde"/>
              <a:cs typeface="Avant Garde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Bid</a:t>
            </a:r>
          </a:p>
          <a:p>
            <a:pPr lvl="1">
              <a:spcAft>
                <a:spcPts val="0"/>
              </a:spcAft>
            </a:pPr>
            <a:r>
              <a:rPr lang="en-US" sz="2000" b="0" dirty="0" smtClean="0">
                <a:latin typeface="Avant Garde"/>
                <a:ea typeface="Avant Garde"/>
                <a:cs typeface="Avant Garde"/>
              </a:rPr>
              <a:t>June – July</a:t>
            </a:r>
          </a:p>
          <a:p>
            <a:pPr lvl="1"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Build</a:t>
            </a:r>
          </a:p>
          <a:p>
            <a:pPr lvl="1">
              <a:spcAft>
                <a:spcPts val="0"/>
              </a:spcAft>
            </a:pPr>
            <a:r>
              <a:rPr lang="en-US" sz="2000" b="0" dirty="0" smtClean="0">
                <a:latin typeface="Avant Garde"/>
                <a:ea typeface="Avant Garde"/>
                <a:cs typeface="Avant Garde"/>
              </a:rPr>
              <a:t>August 2015 – June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230" y="1045075"/>
            <a:ext cx="17190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2-3 Months</a:t>
            </a:r>
          </a:p>
          <a:p>
            <a:pPr algn="r">
              <a:spcAft>
                <a:spcPts val="0"/>
              </a:spcAft>
            </a:pPr>
            <a:endParaRPr lang="en-US" sz="2000" dirty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sz="2000" dirty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3-4 Months</a:t>
            </a:r>
          </a:p>
          <a:p>
            <a:pPr algn="r"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1 Month</a:t>
            </a:r>
          </a:p>
          <a:p>
            <a:pPr algn="r">
              <a:spcAft>
                <a:spcPts val="0"/>
              </a:spcAft>
            </a:pPr>
            <a:endParaRPr lang="en-US" sz="2000" dirty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endParaRPr lang="en-US" sz="2000" dirty="0" smtClean="0">
              <a:latin typeface="Avant Garde"/>
              <a:ea typeface="Avant Garde"/>
              <a:cs typeface="Avant Garde"/>
            </a:endParaRPr>
          </a:p>
          <a:p>
            <a:pPr algn="r"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11 Months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9130" y="6010775"/>
            <a:ext cx="5656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dirty="0" smtClean="0">
                <a:latin typeface="Avant Garde"/>
                <a:ea typeface="Avant Garde"/>
                <a:cs typeface="Avant Garde"/>
              </a:rPr>
              <a:t>Occupy June, 2016</a:t>
            </a:r>
            <a:endParaRPr lang="en-US" sz="2000" dirty="0">
              <a:latin typeface="Avant Garde"/>
              <a:ea typeface="Avant Garde"/>
              <a:cs typeface="Avant Gard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719154882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46600" y="0"/>
            <a:ext cx="4597400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927190" y="3048999"/>
            <a:ext cx="2076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Background</a:t>
            </a:r>
            <a:endParaRPr lang="en-US" sz="2400" dirty="0">
              <a:solidFill>
                <a:schemeClr val="bg1"/>
              </a:solidFill>
              <a:latin typeface="Century Gothic"/>
              <a:ea typeface="Avant Garde"/>
              <a:cs typeface="Century Gothic"/>
            </a:endParaRPr>
          </a:p>
        </p:txBody>
      </p:sp>
      <p:pic>
        <p:nvPicPr>
          <p:cNvPr id="5" name="Picture 4" descr="LincolnMiddle_Libra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18178" r="12994"/>
          <a:stretch/>
        </p:blipFill>
        <p:spPr>
          <a:xfrm>
            <a:off x="0" y="0"/>
            <a:ext cx="629365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55867010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46600" y="0"/>
            <a:ext cx="4597400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584610" y="3048999"/>
            <a:ext cx="42289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New Building</a:t>
            </a:r>
          </a:p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Opportunity</a:t>
            </a:r>
            <a:endParaRPr lang="en-US" sz="2400" dirty="0">
              <a:solidFill>
                <a:schemeClr val="bg1"/>
              </a:solidFill>
              <a:latin typeface="Century Gothic"/>
              <a:ea typeface="Avant Garde"/>
              <a:cs typeface="Century Gothic"/>
            </a:endParaRPr>
          </a:p>
        </p:txBody>
      </p:sp>
      <p:pic>
        <p:nvPicPr>
          <p:cNvPr id="5" name="Picture 4" descr="Tioga_stai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12867" r="25044"/>
          <a:stretch/>
        </p:blipFill>
        <p:spPr>
          <a:xfrm>
            <a:off x="0" y="1"/>
            <a:ext cx="6389006" cy="685799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976287294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46600" y="0"/>
            <a:ext cx="4597400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60810" y="3048999"/>
            <a:ext cx="42289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What is </a:t>
            </a:r>
          </a:p>
          <a:p>
            <a:pPr algn="r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Important</a:t>
            </a:r>
          </a:p>
          <a:p>
            <a:pPr algn="r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to You</a:t>
            </a:r>
          </a:p>
        </p:txBody>
      </p:sp>
      <p:pic>
        <p:nvPicPr>
          <p:cNvPr id="8" name="Picture 7" descr="LIBRARY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r="26887"/>
          <a:stretch/>
        </p:blipFill>
        <p:spPr>
          <a:xfrm>
            <a:off x="0" y="5279"/>
            <a:ext cx="6685461" cy="68527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0787" y="1524000"/>
            <a:ext cx="2159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Focus Group Input</a:t>
            </a:r>
          </a:p>
          <a:p>
            <a:pPr>
              <a:spcBef>
                <a:spcPct val="50000"/>
              </a:spcBef>
            </a:pPr>
            <a:endParaRPr lang="en-US" dirty="0" smtClean="0">
              <a:solidFill>
                <a:schemeClr val="bg1"/>
              </a:solidFill>
              <a:latin typeface="Century Gothic"/>
              <a:ea typeface="Avant Garde"/>
              <a:cs typeface="Century Goth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976287294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G_2194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765300" y="1092200"/>
            <a:ext cx="7105913" cy="53075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727" y="6457890"/>
            <a:ext cx="173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TR"/>
                <a:cs typeface="STR"/>
              </a:rPr>
              <a:t>STR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1576" y="907008"/>
            <a:ext cx="86879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18" y="284966"/>
            <a:ext cx="3688982" cy="472651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78018" y="291754"/>
            <a:ext cx="5670275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General Program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217" y="1232654"/>
            <a:ext cx="65084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How will new building be utilized?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D97 Administration Offices</a:t>
            </a:r>
          </a:p>
          <a:p>
            <a:pPr marL="1257300" lvl="2" indent="-342900">
              <a:spcAft>
                <a:spcPts val="1200"/>
              </a:spcAft>
              <a:buFont typeface="Courier New"/>
              <a:buChar char="o"/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6 Departments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D97 and Community Meeting/Conference/Training Space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Student Registration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216" y="4271883"/>
            <a:ext cx="80914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Other Potential Users</a:t>
            </a:r>
          </a:p>
          <a:p>
            <a:pPr lvl="1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   D97 Education Foundation</a:t>
            </a:r>
          </a:p>
          <a:p>
            <a:pPr lvl="1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   Multi-Cultural Center</a:t>
            </a:r>
          </a:p>
          <a:p>
            <a:pPr lvl="1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   Print Shop</a:t>
            </a:r>
            <a:endParaRPr lang="en-US" sz="2400" dirty="0">
              <a:latin typeface="Avant Garde"/>
              <a:ea typeface="Avant Garde"/>
              <a:cs typeface="Avant Gard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95340839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enn_MinookaMtg3_rev.jpg"/>
          <p:cNvPicPr>
            <a:picLocks noChangeAspect="1"/>
          </p:cNvPicPr>
          <p:nvPr/>
        </p:nvPicPr>
        <p:blipFill rotWithShape="1">
          <a:blip r:embed="rId3">
            <a:grayscl/>
            <a:alphaModFix amt="23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-1030" t="14413" r="7710"/>
          <a:stretch/>
        </p:blipFill>
        <p:spPr>
          <a:xfrm>
            <a:off x="101600" y="1066800"/>
            <a:ext cx="8801100" cy="6172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727" y="6457890"/>
            <a:ext cx="173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TR"/>
                <a:cs typeface="STR"/>
              </a:rPr>
              <a:t>STR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1576" y="907008"/>
            <a:ext cx="86879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18" y="284966"/>
            <a:ext cx="3688982" cy="472651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78018" y="291754"/>
            <a:ext cx="5670275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Focus Group Input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01576" y="907008"/>
            <a:ext cx="765980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81230" y="2048375"/>
            <a:ext cx="766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What are your expectations?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43271" y="2999650"/>
            <a:ext cx="494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How would you define success?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4303" y="3950925"/>
            <a:ext cx="392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200"/>
              </a:spcAft>
            </a:pPr>
            <a:r>
              <a:rPr lang="en-US" sz="2400" dirty="0" smtClean="0">
                <a:latin typeface="Avant Garde"/>
                <a:ea typeface="Avant Garde"/>
                <a:cs typeface="Avant Garde"/>
              </a:rPr>
              <a:t>What are your concerns?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4687" y="4902200"/>
            <a:ext cx="6340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ant Garde"/>
                <a:ea typeface="Avant Garde"/>
                <a:cs typeface="Avant Garde"/>
              </a:rPr>
              <a:t>Is there anything you would like to know?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95340839"/>
      </p:ext>
    </p:extLst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21594</TotalTime>
  <Words>237</Words>
  <Application>Microsoft Office PowerPoint</Application>
  <PresentationFormat>On-screen Show (4:3)</PresentationFormat>
  <Paragraphs>92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STR Partners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 Partners</dc:creator>
  <cp:lastModifiedBy>smarinier</cp:lastModifiedBy>
  <cp:revision>930</cp:revision>
  <cp:lastPrinted>2014-12-02T20:09:28Z</cp:lastPrinted>
  <dcterms:created xsi:type="dcterms:W3CDTF">2014-12-02T19:42:32Z</dcterms:created>
  <dcterms:modified xsi:type="dcterms:W3CDTF">2014-12-02T21:07:31Z</dcterms:modified>
</cp:coreProperties>
</file>