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emf" ContentType="image/x-emf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61" r:id="rId2"/>
    <p:sldId id="262" r:id="rId3"/>
    <p:sldId id="324" r:id="rId4"/>
    <p:sldId id="326" r:id="rId5"/>
    <p:sldId id="327" r:id="rId6"/>
    <p:sldId id="304" r:id="rId7"/>
    <p:sldId id="328" r:id="rId8"/>
    <p:sldId id="329" r:id="rId9"/>
    <p:sldId id="333" r:id="rId10"/>
    <p:sldId id="302" r:id="rId11"/>
    <p:sldId id="308" r:id="rId12"/>
    <p:sldId id="336" r:id="rId13"/>
    <p:sldId id="311" r:id="rId14"/>
    <p:sldId id="330" r:id="rId15"/>
    <p:sldId id="335" r:id="rId16"/>
    <p:sldId id="332" r:id="rId17"/>
    <p:sldId id="334" r:id="rId18"/>
    <p:sldId id="319" r:id="rId19"/>
    <p:sldId id="331" r:id="rId20"/>
    <p:sldId id="322" r:id="rId21"/>
    <p:sldId id="323" r:id="rId2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81513" autoAdjust="0"/>
  </p:normalViewPr>
  <p:slideViewPr>
    <p:cSldViewPr snapToObjects="1">
      <p:cViewPr>
        <p:scale>
          <a:sx n="73" d="100"/>
          <a:sy n="73" d="100"/>
        </p:scale>
        <p:origin x="-2094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4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5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7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8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Prep for Success 2012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Invited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Pre K</c:v>
                </c:pt>
                <c:pt idx="1">
                  <c:v>Kindergarten</c:v>
                </c:pt>
                <c:pt idx="2">
                  <c:v>First</c:v>
                </c:pt>
                <c:pt idx="3">
                  <c:v>Second</c:v>
                </c:pt>
                <c:pt idx="4">
                  <c:v>Third</c:v>
                </c:pt>
                <c:pt idx="5">
                  <c:v>Fourth</c:v>
                </c:pt>
                <c:pt idx="6">
                  <c:v>Fifth</c:v>
                </c:pt>
                <c:pt idx="7">
                  <c:v>Sixth</c:v>
                </c:pt>
                <c:pt idx="8">
                  <c:v>Seventh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1">
                  <c:v>55</c:v>
                </c:pt>
                <c:pt idx="2">
                  <c:v>82</c:v>
                </c:pt>
                <c:pt idx="3">
                  <c:v>100</c:v>
                </c:pt>
                <c:pt idx="4">
                  <c:v>84</c:v>
                </c:pt>
                <c:pt idx="5">
                  <c:v>67</c:v>
                </c:pt>
                <c:pt idx="6">
                  <c:v>49</c:v>
                </c:pt>
                <c:pt idx="7">
                  <c:v>39</c:v>
                </c:pt>
                <c:pt idx="8">
                  <c:v>24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Attended</c:v>
                </c:pt>
              </c:strCache>
            </c:strRef>
          </c:tx>
          <c:spPr>
            <a:solidFill>
              <a:srgbClr val="9BBB59">
                <a:lumMod val="50000"/>
              </a:srgbClr>
            </a:solidFill>
          </c:spPr>
          <c:cat>
            <c:strRef>
              <c:f>Sheet1!$A$2:$A$10</c:f>
              <c:strCache>
                <c:ptCount val="9"/>
                <c:pt idx="0">
                  <c:v>Pre K</c:v>
                </c:pt>
                <c:pt idx="1">
                  <c:v>Kindergarten</c:v>
                </c:pt>
                <c:pt idx="2">
                  <c:v>First</c:v>
                </c:pt>
                <c:pt idx="3">
                  <c:v>Second</c:v>
                </c:pt>
                <c:pt idx="4">
                  <c:v>Third</c:v>
                </c:pt>
                <c:pt idx="5">
                  <c:v>Fourth</c:v>
                </c:pt>
                <c:pt idx="6">
                  <c:v>Fifth</c:v>
                </c:pt>
                <c:pt idx="7">
                  <c:v>Sixth</c:v>
                </c:pt>
                <c:pt idx="8">
                  <c:v>Seventh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8</c:v>
                </c:pt>
                <c:pt idx="1">
                  <c:v>36</c:v>
                </c:pt>
                <c:pt idx="2">
                  <c:v>47</c:v>
                </c:pt>
                <c:pt idx="3">
                  <c:v>73</c:v>
                </c:pt>
                <c:pt idx="4">
                  <c:v>35</c:v>
                </c:pt>
                <c:pt idx="5">
                  <c:v>34</c:v>
                </c:pt>
                <c:pt idx="6">
                  <c:v>23</c:v>
                </c:pt>
                <c:pt idx="7">
                  <c:v>29</c:v>
                </c:pt>
                <c:pt idx="8">
                  <c:v>13</c:v>
                </c:pt>
              </c:numCache>
            </c:numRef>
          </c:val>
        </c:ser>
        <c:dLbls>
          <c:showVal val="1"/>
        </c:dLbls>
        <c:axId val="95057024"/>
        <c:axId val="95058560"/>
      </c:barChart>
      <c:catAx>
        <c:axId val="95057024"/>
        <c:scaling>
          <c:orientation val="minMax"/>
        </c:scaling>
        <c:axPos val="b"/>
        <c:tickLblPos val="nextTo"/>
        <c:crossAx val="95058560"/>
        <c:crosses val="autoZero"/>
        <c:auto val="1"/>
        <c:lblAlgn val="ctr"/>
        <c:lblOffset val="100"/>
      </c:catAx>
      <c:valAx>
        <c:axId val="95058560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9505702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Home School</c:v>
                </c:pt>
              </c:strCache>
            </c:strRef>
          </c:tx>
          <c:spPr>
            <a:solidFill>
              <a:srgbClr val="9BBB59">
                <a:lumMod val="50000"/>
              </a:srgbClr>
            </a:solidFill>
          </c:spPr>
          <c:dLbls>
            <c:dLblPos val="outEnd"/>
            <c:showVal val="1"/>
          </c:dLbls>
          <c:cat>
            <c:strRef>
              <c:f>Sheet1!$A$2:$A$12</c:f>
              <c:strCache>
                <c:ptCount val="11"/>
                <c:pt idx="0">
                  <c:v>Preschool</c:v>
                </c:pt>
                <c:pt idx="1">
                  <c:v>Beye</c:v>
                </c:pt>
                <c:pt idx="2">
                  <c:v>Hatch</c:v>
                </c:pt>
                <c:pt idx="3">
                  <c:v>Holmes</c:v>
                </c:pt>
                <c:pt idx="4">
                  <c:v>Irving</c:v>
                </c:pt>
                <c:pt idx="5">
                  <c:v>Lincoln</c:v>
                </c:pt>
                <c:pt idx="6">
                  <c:v>Longfellow</c:v>
                </c:pt>
                <c:pt idx="7">
                  <c:v>Mann</c:v>
                </c:pt>
                <c:pt idx="8">
                  <c:v>Whittier</c:v>
                </c:pt>
                <c:pt idx="9">
                  <c:v>Julian</c:v>
                </c:pt>
                <c:pt idx="10">
                  <c:v>Brooks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8</c:v>
                </c:pt>
                <c:pt idx="1">
                  <c:v>27</c:v>
                </c:pt>
                <c:pt idx="2">
                  <c:v>26</c:v>
                </c:pt>
                <c:pt idx="3">
                  <c:v>30</c:v>
                </c:pt>
                <c:pt idx="4">
                  <c:v>61</c:v>
                </c:pt>
                <c:pt idx="5">
                  <c:v>39</c:v>
                </c:pt>
                <c:pt idx="6">
                  <c:v>40</c:v>
                </c:pt>
                <c:pt idx="7">
                  <c:v>16</c:v>
                </c:pt>
                <c:pt idx="8">
                  <c:v>29</c:v>
                </c:pt>
                <c:pt idx="9">
                  <c:v>35</c:v>
                </c:pt>
                <c:pt idx="10">
                  <c:v>7</c:v>
                </c:pt>
              </c:numCache>
            </c:numRef>
          </c:val>
        </c:ser>
        <c:dLbls/>
        <c:axId val="95086464"/>
        <c:axId val="95088000"/>
      </c:barChart>
      <c:catAx>
        <c:axId val="95086464"/>
        <c:scaling>
          <c:orientation val="minMax"/>
        </c:scaling>
        <c:axPos val="b"/>
        <c:tickLblPos val="nextTo"/>
        <c:crossAx val="95088000"/>
        <c:crosses val="autoZero"/>
        <c:auto val="1"/>
        <c:lblAlgn val="ctr"/>
        <c:lblOffset val="100"/>
      </c:catAx>
      <c:valAx>
        <c:axId val="95088000"/>
        <c:scaling>
          <c:orientation val="minMax"/>
        </c:scaling>
        <c:axPos val="l"/>
        <c:majorGridlines/>
        <c:numFmt formatCode="General" sourceLinked="1"/>
        <c:tickLblPos val="nextTo"/>
        <c:crossAx val="95086464"/>
        <c:crosses val="autoZero"/>
        <c:crossBetween val="between"/>
      </c:valAx>
    </c:plotArea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Distribution</a:t>
            </a:r>
            <a:r>
              <a:rPr lang="en-US" baseline="0" dirty="0" smtClean="0"/>
              <a:t> of Prep Students by Initial RPI</a:t>
            </a:r>
            <a:endParaRPr lang="en-US" dirty="0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dLblPos val="outEnd"/>
            <c:showVal val="1"/>
          </c:dLbls>
          <c:cat>
            <c:strRef>
              <c:f>Sheet1!$A$2:$A$7</c:f>
              <c:strCache>
                <c:ptCount val="6"/>
                <c:pt idx="0">
                  <c:v>3+ yrs below</c:v>
                </c:pt>
                <c:pt idx="1">
                  <c:v>2-2.9 yrs below</c:v>
                </c:pt>
                <c:pt idx="2">
                  <c:v>1-1.9 yrs below</c:v>
                </c:pt>
                <c:pt idx="3">
                  <c:v>less than 1 yr below</c:v>
                </c:pt>
                <c:pt idx="4">
                  <c:v>up to 1 yr above</c:v>
                </c:pt>
                <c:pt idx="5">
                  <c:v>1 or more yrs above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</c:v>
                </c:pt>
                <c:pt idx="1">
                  <c:v>21</c:v>
                </c:pt>
                <c:pt idx="2">
                  <c:v>90</c:v>
                </c:pt>
                <c:pt idx="3">
                  <c:v>75</c:v>
                </c:pt>
                <c:pt idx="4">
                  <c:v>22</c:v>
                </c:pt>
                <c:pt idx="5">
                  <c:v>3</c:v>
                </c:pt>
              </c:numCache>
            </c:numRef>
          </c:val>
        </c:ser>
        <c:dLbls/>
        <c:axId val="116723072"/>
        <c:axId val="116737152"/>
      </c:barChart>
      <c:catAx>
        <c:axId val="116723072"/>
        <c:scaling>
          <c:orientation val="minMax"/>
        </c:scaling>
        <c:axPos val="b"/>
        <c:tickLblPos val="nextTo"/>
        <c:crossAx val="116737152"/>
        <c:crosses val="autoZero"/>
        <c:auto val="1"/>
        <c:lblAlgn val="ctr"/>
        <c:lblOffset val="100"/>
      </c:catAx>
      <c:valAx>
        <c:axId val="116737152"/>
        <c:scaling>
          <c:orientation val="minMax"/>
        </c:scaling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tickLblPos val="nextTo"/>
        <c:crossAx val="1167230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Distribution</a:t>
            </a:r>
            <a:r>
              <a:rPr lang="en-US" baseline="0"/>
              <a:t> of K-2 Students by DIBELS Instructional Recommendation</a:t>
            </a:r>
            <a:endParaRPr lang="en-US"/>
          </a:p>
        </c:rich>
      </c:tx>
    </c:title>
    <c:plotArea>
      <c:layout/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Intensive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Sheet1!$A$2:$A$5</c:f>
              <c:strCache>
                <c:ptCount val="4"/>
                <c:pt idx="0">
                  <c:v>Spring 12 (Prep students)</c:v>
                </c:pt>
                <c:pt idx="1">
                  <c:v>Fall 12 (Prep students)</c:v>
                </c:pt>
                <c:pt idx="2">
                  <c:v>Spring 12 (invited but did not attend)</c:v>
                </c:pt>
                <c:pt idx="3">
                  <c:v>Fall 12 (invited but did not attend)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27</c:v>
                </c:pt>
                <c:pt idx="2">
                  <c:v>31</c:v>
                </c:pt>
                <c:pt idx="3">
                  <c:v>34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Strategic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Sheet1!$A$2:$A$5</c:f>
              <c:strCache>
                <c:ptCount val="4"/>
                <c:pt idx="0">
                  <c:v>Spring 12 (Prep students)</c:v>
                </c:pt>
                <c:pt idx="1">
                  <c:v>Fall 12 (Prep students)</c:v>
                </c:pt>
                <c:pt idx="2">
                  <c:v>Spring 12 (invited but did not attend)</c:v>
                </c:pt>
                <c:pt idx="3">
                  <c:v>Fall 12 (invited but did not attend)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42</c:v>
                </c:pt>
                <c:pt idx="1">
                  <c:v>40</c:v>
                </c:pt>
                <c:pt idx="2">
                  <c:v>42</c:v>
                </c:pt>
                <c:pt idx="3">
                  <c:v>40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Benchmark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Sheet1!$A$2:$A$5</c:f>
              <c:strCache>
                <c:ptCount val="4"/>
                <c:pt idx="0">
                  <c:v>Spring 12 (Prep students)</c:v>
                </c:pt>
                <c:pt idx="1">
                  <c:v>Fall 12 (Prep students)</c:v>
                </c:pt>
                <c:pt idx="2">
                  <c:v>Spring 12 (invited but did not attend)</c:v>
                </c:pt>
                <c:pt idx="3">
                  <c:v>Fall 12 (invited but did not attend)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36</c:v>
                </c:pt>
                <c:pt idx="1">
                  <c:v>46</c:v>
                </c:pt>
                <c:pt idx="2">
                  <c:v>29</c:v>
                </c:pt>
                <c:pt idx="3">
                  <c:v>28</c:v>
                </c:pt>
              </c:numCache>
            </c:numRef>
          </c:val>
        </c:ser>
        <c:dLbls>
          <c:showVal val="1"/>
        </c:dLbls>
        <c:overlap val="100"/>
        <c:axId val="110885504"/>
        <c:axId val="116834688"/>
      </c:barChart>
      <c:catAx>
        <c:axId val="110885504"/>
        <c:scaling>
          <c:orientation val="minMax"/>
        </c:scaling>
        <c:axPos val="b"/>
        <c:tickLblPos val="nextTo"/>
        <c:crossAx val="116834688"/>
        <c:crosses val="autoZero"/>
        <c:auto val="1"/>
        <c:lblAlgn val="ctr"/>
        <c:lblOffset val="100"/>
      </c:catAx>
      <c:valAx>
        <c:axId val="116834688"/>
        <c:scaling>
          <c:orientation val="minMax"/>
        </c:scaling>
        <c:axPos val="l"/>
        <c:majorGridlines/>
        <c:numFmt formatCode="0%" sourceLinked="1"/>
        <c:tickLblPos val="nextTo"/>
        <c:crossAx val="110885504"/>
        <c:crosses val="autoZero"/>
        <c:crossBetween val="between"/>
      </c:valAx>
    </c:plotArea>
    <c:legend>
      <c:legendPos val="r"/>
    </c:legend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Distribution</a:t>
            </a:r>
            <a:r>
              <a:rPr lang="en-US" baseline="0"/>
              <a:t> of K-2 Students by DIBELS Instructional Recommendation</a:t>
            </a:r>
            <a:endParaRPr lang="en-US"/>
          </a:p>
        </c:rich>
      </c:tx>
    </c:title>
    <c:plotArea>
      <c:layout/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Intensive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Sheet1!$A$2:$A$7</c:f>
              <c:strCache>
                <c:ptCount val="6"/>
                <c:pt idx="0">
                  <c:v>Spring 12 (Prep students)</c:v>
                </c:pt>
                <c:pt idx="1">
                  <c:v>Fall 12 (Prep students)</c:v>
                </c:pt>
                <c:pt idx="2">
                  <c:v>Spring 12 (invited but did not attend)</c:v>
                </c:pt>
                <c:pt idx="3">
                  <c:v>Fall 12 (invited but did not attend)</c:v>
                </c:pt>
                <c:pt idx="4">
                  <c:v>Spring 12 (all other)</c:v>
                </c:pt>
                <c:pt idx="5">
                  <c:v>Fall 12 (all other)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35</c:v>
                </c:pt>
                <c:pt idx="1">
                  <c:v>27</c:v>
                </c:pt>
                <c:pt idx="2">
                  <c:v>31</c:v>
                </c:pt>
                <c:pt idx="3">
                  <c:v>34</c:v>
                </c:pt>
                <c:pt idx="4">
                  <c:v>45</c:v>
                </c:pt>
                <c:pt idx="5">
                  <c:v>44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Strategic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Sheet1!$A$2:$A$7</c:f>
              <c:strCache>
                <c:ptCount val="6"/>
                <c:pt idx="0">
                  <c:v>Spring 12 (Prep students)</c:v>
                </c:pt>
                <c:pt idx="1">
                  <c:v>Fall 12 (Prep students)</c:v>
                </c:pt>
                <c:pt idx="2">
                  <c:v>Spring 12 (invited but did not attend)</c:v>
                </c:pt>
                <c:pt idx="3">
                  <c:v>Fall 12 (invited but did not attend)</c:v>
                </c:pt>
                <c:pt idx="4">
                  <c:v>Spring 12 (all other)</c:v>
                </c:pt>
                <c:pt idx="5">
                  <c:v>Fall 12 (all other)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42</c:v>
                </c:pt>
                <c:pt idx="1">
                  <c:v>40</c:v>
                </c:pt>
                <c:pt idx="2">
                  <c:v>42</c:v>
                </c:pt>
                <c:pt idx="3">
                  <c:v>40</c:v>
                </c:pt>
                <c:pt idx="4">
                  <c:v>109</c:v>
                </c:pt>
                <c:pt idx="5">
                  <c:v>123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Benchmark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Sheet1!$A$2:$A$7</c:f>
              <c:strCache>
                <c:ptCount val="6"/>
                <c:pt idx="0">
                  <c:v>Spring 12 (Prep students)</c:v>
                </c:pt>
                <c:pt idx="1">
                  <c:v>Fall 12 (Prep students)</c:v>
                </c:pt>
                <c:pt idx="2">
                  <c:v>Spring 12 (invited but did not attend)</c:v>
                </c:pt>
                <c:pt idx="3">
                  <c:v>Fall 12 (invited but did not attend)</c:v>
                </c:pt>
                <c:pt idx="4">
                  <c:v>Spring 12 (all other)</c:v>
                </c:pt>
                <c:pt idx="5">
                  <c:v>Fall 12 (all other)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36</c:v>
                </c:pt>
                <c:pt idx="1">
                  <c:v>46</c:v>
                </c:pt>
                <c:pt idx="2">
                  <c:v>29</c:v>
                </c:pt>
                <c:pt idx="3">
                  <c:v>28</c:v>
                </c:pt>
                <c:pt idx="4">
                  <c:v>883</c:v>
                </c:pt>
                <c:pt idx="5">
                  <c:v>869</c:v>
                </c:pt>
              </c:numCache>
            </c:numRef>
          </c:val>
        </c:ser>
        <c:dLbls>
          <c:showVal val="1"/>
        </c:dLbls>
        <c:overlap val="100"/>
        <c:axId val="116796416"/>
        <c:axId val="116912896"/>
      </c:barChart>
      <c:catAx>
        <c:axId val="116796416"/>
        <c:scaling>
          <c:orientation val="minMax"/>
        </c:scaling>
        <c:axPos val="b"/>
        <c:tickLblPos val="nextTo"/>
        <c:crossAx val="116912896"/>
        <c:crosses val="autoZero"/>
        <c:auto val="1"/>
        <c:lblAlgn val="ctr"/>
        <c:lblOffset val="100"/>
      </c:catAx>
      <c:valAx>
        <c:axId val="116912896"/>
        <c:scaling>
          <c:orientation val="minMax"/>
        </c:scaling>
        <c:axPos val="l"/>
        <c:majorGridlines/>
        <c:numFmt formatCode="0%" sourceLinked="1"/>
        <c:tickLblPos val="nextTo"/>
        <c:crossAx val="116796416"/>
        <c:crosses val="autoZero"/>
        <c:crossBetween val="between"/>
      </c:valAx>
    </c:plotArea>
    <c:legend>
      <c:legendPos val="r"/>
    </c:legend>
    <c:plotVisOnly val="1"/>
    <c:dispBlanksAs val="gap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Average RIT Point Change in Reading</a:t>
            </a:r>
            <a:endParaRPr lang="en-US" dirty="0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Attended Prep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cat>
            <c:strRef>
              <c:f>Sheet1!$A$2:$A$7</c:f>
              <c:strCache>
                <c:ptCount val="6"/>
                <c:pt idx="0">
                  <c:v>Second</c:v>
                </c:pt>
                <c:pt idx="1">
                  <c:v>Third</c:v>
                </c:pt>
                <c:pt idx="2">
                  <c:v>Fourth</c:v>
                </c:pt>
                <c:pt idx="3">
                  <c:v>Fifth</c:v>
                </c:pt>
                <c:pt idx="4">
                  <c:v>Sixth </c:v>
                </c:pt>
                <c:pt idx="5">
                  <c:v>Seventh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0.5</c:v>
                </c:pt>
                <c:pt idx="1">
                  <c:v>3.7</c:v>
                </c:pt>
                <c:pt idx="2">
                  <c:v>-0.4</c:v>
                </c:pt>
                <c:pt idx="3">
                  <c:v>-1.8</c:v>
                </c:pt>
                <c:pt idx="4">
                  <c:v>-1.3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Invited but did not attend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cat>
            <c:strRef>
              <c:f>Sheet1!$A$2:$A$7</c:f>
              <c:strCache>
                <c:ptCount val="6"/>
                <c:pt idx="0">
                  <c:v>Second</c:v>
                </c:pt>
                <c:pt idx="1">
                  <c:v>Third</c:v>
                </c:pt>
                <c:pt idx="2">
                  <c:v>Fourth</c:v>
                </c:pt>
                <c:pt idx="3">
                  <c:v>Fifth</c:v>
                </c:pt>
                <c:pt idx="4">
                  <c:v>Sixth </c:v>
                </c:pt>
                <c:pt idx="5">
                  <c:v>Seventh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-5.8</c:v>
                </c:pt>
                <c:pt idx="1">
                  <c:v>-0.70000000000000007</c:v>
                </c:pt>
                <c:pt idx="2">
                  <c:v>-1.4</c:v>
                </c:pt>
                <c:pt idx="3">
                  <c:v>-1</c:v>
                </c:pt>
                <c:pt idx="4">
                  <c:v>-2.1</c:v>
                </c:pt>
                <c:pt idx="5">
                  <c:v>-2.5</c:v>
                </c:pt>
              </c:numCache>
            </c:numRef>
          </c:val>
        </c:ser>
        <c:dLbls>
          <c:showVal val="1"/>
        </c:dLbls>
        <c:axId val="117133312"/>
        <c:axId val="117134848"/>
      </c:barChart>
      <c:catAx>
        <c:axId val="117133312"/>
        <c:scaling>
          <c:orientation val="minMax"/>
        </c:scaling>
        <c:delete val="1"/>
        <c:axPos val="b"/>
        <c:tickLblPos val="none"/>
        <c:crossAx val="117134848"/>
        <c:crosses val="autoZero"/>
        <c:auto val="1"/>
        <c:lblAlgn val="ctr"/>
        <c:lblOffset val="100"/>
      </c:catAx>
      <c:valAx>
        <c:axId val="117134848"/>
        <c:scaling>
          <c:orientation val="minMax"/>
        </c:scaling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tickLblPos val="nextTo"/>
        <c:crossAx val="11713331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Average RIT Point Change in Reading</a:t>
            </a:r>
            <a:endParaRPr lang="en-US" dirty="0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Attended Prep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cat>
            <c:strRef>
              <c:f>Sheet1!$A$2:$A$7</c:f>
              <c:strCache>
                <c:ptCount val="6"/>
                <c:pt idx="0">
                  <c:v>Second</c:v>
                </c:pt>
                <c:pt idx="1">
                  <c:v>Third</c:v>
                </c:pt>
                <c:pt idx="2">
                  <c:v>Fourth</c:v>
                </c:pt>
                <c:pt idx="3">
                  <c:v>Fifth</c:v>
                </c:pt>
                <c:pt idx="4">
                  <c:v>Sixth </c:v>
                </c:pt>
                <c:pt idx="5">
                  <c:v>Seventh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0.5</c:v>
                </c:pt>
                <c:pt idx="1">
                  <c:v>3.7</c:v>
                </c:pt>
                <c:pt idx="2">
                  <c:v>-0.4</c:v>
                </c:pt>
                <c:pt idx="3">
                  <c:v>-1.8</c:v>
                </c:pt>
                <c:pt idx="4">
                  <c:v>-1.3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Invited but did not attend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cat>
            <c:strRef>
              <c:f>Sheet1!$A$2:$A$7</c:f>
              <c:strCache>
                <c:ptCount val="6"/>
                <c:pt idx="0">
                  <c:v>Second</c:v>
                </c:pt>
                <c:pt idx="1">
                  <c:v>Third</c:v>
                </c:pt>
                <c:pt idx="2">
                  <c:v>Fourth</c:v>
                </c:pt>
                <c:pt idx="3">
                  <c:v>Fifth</c:v>
                </c:pt>
                <c:pt idx="4">
                  <c:v>Sixth </c:v>
                </c:pt>
                <c:pt idx="5">
                  <c:v>Seventh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-5.8</c:v>
                </c:pt>
                <c:pt idx="1">
                  <c:v>-0.70000000000000007</c:v>
                </c:pt>
                <c:pt idx="2">
                  <c:v>-1.4</c:v>
                </c:pt>
                <c:pt idx="3">
                  <c:v>-1</c:v>
                </c:pt>
                <c:pt idx="4">
                  <c:v>-2.1</c:v>
                </c:pt>
                <c:pt idx="5">
                  <c:v>-2.5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All other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Second</c:v>
                </c:pt>
                <c:pt idx="1">
                  <c:v>Third</c:v>
                </c:pt>
                <c:pt idx="2">
                  <c:v>Fourth</c:v>
                </c:pt>
                <c:pt idx="3">
                  <c:v>Fifth</c:v>
                </c:pt>
                <c:pt idx="4">
                  <c:v>Sixth </c:v>
                </c:pt>
                <c:pt idx="5">
                  <c:v>Seventh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</c:v>
                </c:pt>
                <c:pt idx="1">
                  <c:v>-1.9000000000000001</c:v>
                </c:pt>
                <c:pt idx="2">
                  <c:v>-1.2</c:v>
                </c:pt>
                <c:pt idx="3">
                  <c:v>-2</c:v>
                </c:pt>
                <c:pt idx="4">
                  <c:v>-0.8</c:v>
                </c:pt>
                <c:pt idx="5">
                  <c:v>-1.6</c:v>
                </c:pt>
              </c:numCache>
            </c:numRef>
          </c:val>
        </c:ser>
        <c:dLbls>
          <c:showVal val="1"/>
        </c:dLbls>
        <c:axId val="117039872"/>
        <c:axId val="117041408"/>
      </c:barChart>
      <c:catAx>
        <c:axId val="117039872"/>
        <c:scaling>
          <c:orientation val="minMax"/>
        </c:scaling>
        <c:delete val="1"/>
        <c:axPos val="b"/>
        <c:tickLblPos val="none"/>
        <c:crossAx val="117041408"/>
        <c:crosses val="autoZero"/>
        <c:auto val="1"/>
        <c:lblAlgn val="ctr"/>
        <c:lblOffset val="100"/>
      </c:catAx>
      <c:valAx>
        <c:axId val="117041408"/>
        <c:scaling>
          <c:orientation val="minMax"/>
        </c:scaling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tickLblPos val="nextTo"/>
        <c:crossAx val="11703987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Average RIT Point Change</a:t>
            </a:r>
            <a:r>
              <a:rPr lang="en-US" baseline="0" dirty="0" smtClean="0"/>
              <a:t> in Math</a:t>
            </a:r>
            <a:endParaRPr lang="en-US" dirty="0"/>
          </a:p>
        </c:rich>
      </c:tx>
    </c:title>
    <c:plotArea>
      <c:layout>
        <c:manualLayout>
          <c:layoutTarget val="inner"/>
          <c:xMode val="edge"/>
          <c:yMode val="edge"/>
          <c:x val="6.360720680942919E-2"/>
          <c:y val="0.176101624015748"/>
          <c:w val="0.58086638702872406"/>
          <c:h val="0.78956249999999972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Attended Prep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dLbl>
              <c:idx val="0"/>
              <c:layout>
                <c:manualLayout>
                  <c:x val="-1.4018691588785045E-2"/>
                  <c:y val="-3.1250000000000006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3.1152647975077885E-3"/>
                  <c:y val="-3.7500000000000006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9.3457943925233673E-3"/>
                  <c:y val="-3.1250000000000006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1.4018691588785045E-2"/>
                  <c:y val="1.8749999999999999E-2"/>
                </c:manualLayout>
              </c:layout>
              <c:dLblPos val="outEnd"/>
              <c:showVal val="1"/>
            </c:dLbl>
            <c:dLblPos val="outEnd"/>
            <c:showVal val="1"/>
          </c:dLbls>
          <c:cat>
            <c:strRef>
              <c:f>Sheet1!$A$2:$A$7</c:f>
              <c:strCache>
                <c:ptCount val="6"/>
                <c:pt idx="0">
                  <c:v>Second</c:v>
                </c:pt>
                <c:pt idx="1">
                  <c:v>Third</c:v>
                </c:pt>
                <c:pt idx="2">
                  <c:v>Fourth</c:v>
                </c:pt>
                <c:pt idx="3">
                  <c:v>Fifth</c:v>
                </c:pt>
                <c:pt idx="4">
                  <c:v>Sixth </c:v>
                </c:pt>
                <c:pt idx="5">
                  <c:v>Seventh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-0.9</c:v>
                </c:pt>
                <c:pt idx="1">
                  <c:v>0.4</c:v>
                </c:pt>
                <c:pt idx="2">
                  <c:v>-0.30000000000000004</c:v>
                </c:pt>
                <c:pt idx="3">
                  <c:v>-3.9</c:v>
                </c:pt>
                <c:pt idx="4">
                  <c:v>1.6</c:v>
                </c:pt>
                <c:pt idx="5">
                  <c:v>1.1000000000000001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Invited but did not attend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c:spPr>
          <c:cat>
            <c:strRef>
              <c:f>Sheet1!$A$2:$A$7</c:f>
              <c:strCache>
                <c:ptCount val="6"/>
                <c:pt idx="0">
                  <c:v>Second</c:v>
                </c:pt>
                <c:pt idx="1">
                  <c:v>Third</c:v>
                </c:pt>
                <c:pt idx="2">
                  <c:v>Fourth</c:v>
                </c:pt>
                <c:pt idx="3">
                  <c:v>Fifth</c:v>
                </c:pt>
                <c:pt idx="4">
                  <c:v>Sixth </c:v>
                </c:pt>
                <c:pt idx="5">
                  <c:v>Seventh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-1.7</c:v>
                </c:pt>
                <c:pt idx="1">
                  <c:v>-1.8</c:v>
                </c:pt>
                <c:pt idx="2">
                  <c:v>-0.1</c:v>
                </c:pt>
                <c:pt idx="3">
                  <c:v>-5.8</c:v>
                </c:pt>
                <c:pt idx="4">
                  <c:v>-1.9000000000000001</c:v>
                </c:pt>
                <c:pt idx="5">
                  <c:v>-1.4</c:v>
                </c:pt>
              </c:numCache>
            </c:numRef>
          </c:val>
        </c:ser>
        <c:dLbls>
          <c:showVal val="1"/>
        </c:dLbls>
        <c:axId val="118038528"/>
        <c:axId val="118040064"/>
      </c:barChart>
      <c:catAx>
        <c:axId val="118038528"/>
        <c:scaling>
          <c:orientation val="minMax"/>
        </c:scaling>
        <c:delete val="1"/>
        <c:axPos val="b"/>
        <c:majorTickMark val="none"/>
        <c:tickLblPos val="none"/>
        <c:crossAx val="118040064"/>
        <c:crosses val="autoZero"/>
        <c:auto val="1"/>
        <c:lblAlgn val="ctr"/>
        <c:lblOffset val="100"/>
      </c:catAx>
      <c:valAx>
        <c:axId val="118040064"/>
        <c:scaling>
          <c:orientation val="minMax"/>
        </c:scaling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majorTickMark val="none"/>
        <c:tickLblPos val="nextTo"/>
        <c:crossAx val="11803852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Average RIT Point Change</a:t>
            </a:r>
            <a:r>
              <a:rPr lang="en-US" baseline="0" dirty="0" smtClean="0"/>
              <a:t> in Math</a:t>
            </a:r>
            <a:endParaRPr lang="en-US" dirty="0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Attended Prep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cat>
            <c:strRef>
              <c:f>Sheet1!$A$2:$A$7</c:f>
              <c:strCache>
                <c:ptCount val="6"/>
                <c:pt idx="0">
                  <c:v>Second</c:v>
                </c:pt>
                <c:pt idx="1">
                  <c:v>Third</c:v>
                </c:pt>
                <c:pt idx="2">
                  <c:v>Fourth</c:v>
                </c:pt>
                <c:pt idx="3">
                  <c:v>Fifth</c:v>
                </c:pt>
                <c:pt idx="4">
                  <c:v>Sixth </c:v>
                </c:pt>
                <c:pt idx="5">
                  <c:v>Seventh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-0.9</c:v>
                </c:pt>
                <c:pt idx="1">
                  <c:v>0.4</c:v>
                </c:pt>
                <c:pt idx="2">
                  <c:v>-0.30000000000000004</c:v>
                </c:pt>
                <c:pt idx="3">
                  <c:v>-3.9</c:v>
                </c:pt>
                <c:pt idx="4">
                  <c:v>1.6</c:v>
                </c:pt>
                <c:pt idx="5">
                  <c:v>1.1000000000000001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Invited but did not attend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c:spPr>
          <c:dLbls>
            <c:dLbl>
              <c:idx val="2"/>
              <c:layout>
                <c:manualLayout>
                  <c:x val="4.6728971962616828E-3"/>
                  <c:y val="7.8125E-2"/>
                </c:manualLayout>
              </c:layout>
              <c:dLblPos val="outEnd"/>
              <c:showVal val="1"/>
            </c:dLbl>
            <c:dLblPos val="outEnd"/>
            <c:showVal val="1"/>
          </c:dLbls>
          <c:cat>
            <c:strRef>
              <c:f>Sheet1!$A$2:$A$7</c:f>
              <c:strCache>
                <c:ptCount val="6"/>
                <c:pt idx="0">
                  <c:v>Second</c:v>
                </c:pt>
                <c:pt idx="1">
                  <c:v>Third</c:v>
                </c:pt>
                <c:pt idx="2">
                  <c:v>Fourth</c:v>
                </c:pt>
                <c:pt idx="3">
                  <c:v>Fifth</c:v>
                </c:pt>
                <c:pt idx="4">
                  <c:v>Sixth </c:v>
                </c:pt>
                <c:pt idx="5">
                  <c:v>Seventh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-1.7</c:v>
                </c:pt>
                <c:pt idx="1">
                  <c:v>-1.8</c:v>
                </c:pt>
                <c:pt idx="2">
                  <c:v>-0.1</c:v>
                </c:pt>
                <c:pt idx="3">
                  <c:v>-5.8</c:v>
                </c:pt>
                <c:pt idx="4">
                  <c:v>-1.9000000000000001</c:v>
                </c:pt>
                <c:pt idx="5">
                  <c:v>-1.4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All other</c:v>
                </c:pt>
              </c:strCache>
            </c:strRef>
          </c:tx>
          <c:dLbls>
            <c:dLbl>
              <c:idx val="1"/>
              <c:layout>
                <c:manualLayout>
                  <c:x val="2.4922118380062332E-2"/>
                  <c:y val="-3.1250000000000006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2.6479750778816206E-2"/>
                  <c:y val="0"/>
                </c:manualLayout>
              </c:layout>
              <c:dLblPos val="outEnd"/>
              <c:showVal val="1"/>
            </c:dLbl>
            <c:dLblPos val="outEnd"/>
            <c:showVal val="1"/>
          </c:dLbls>
          <c:cat>
            <c:strRef>
              <c:f>Sheet1!$A$2:$A$7</c:f>
              <c:strCache>
                <c:ptCount val="6"/>
                <c:pt idx="0">
                  <c:v>Second</c:v>
                </c:pt>
                <c:pt idx="1">
                  <c:v>Third</c:v>
                </c:pt>
                <c:pt idx="2">
                  <c:v>Fourth</c:v>
                </c:pt>
                <c:pt idx="3">
                  <c:v>Fifth</c:v>
                </c:pt>
                <c:pt idx="4">
                  <c:v>Sixth </c:v>
                </c:pt>
                <c:pt idx="5">
                  <c:v>Seventh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-1.2</c:v>
                </c:pt>
                <c:pt idx="1">
                  <c:v>-1.7</c:v>
                </c:pt>
                <c:pt idx="2">
                  <c:v>-0.70000000000000007</c:v>
                </c:pt>
                <c:pt idx="3">
                  <c:v>-3.9</c:v>
                </c:pt>
                <c:pt idx="4">
                  <c:v>-1.1000000000000001</c:v>
                </c:pt>
                <c:pt idx="5">
                  <c:v>-0.60000000000000009</c:v>
                </c:pt>
              </c:numCache>
            </c:numRef>
          </c:val>
        </c:ser>
        <c:dLbls>
          <c:showVal val="1"/>
        </c:dLbls>
        <c:axId val="119832960"/>
        <c:axId val="119834496"/>
      </c:barChart>
      <c:catAx>
        <c:axId val="119832960"/>
        <c:scaling>
          <c:orientation val="minMax"/>
        </c:scaling>
        <c:delete val="1"/>
        <c:axPos val="b"/>
        <c:majorTickMark val="none"/>
        <c:tickLblPos val="none"/>
        <c:crossAx val="119834496"/>
        <c:crosses val="autoZero"/>
        <c:auto val="1"/>
        <c:lblAlgn val="ctr"/>
        <c:lblOffset val="100"/>
      </c:catAx>
      <c:valAx>
        <c:axId val="119834496"/>
        <c:scaling>
          <c:orientation val="minMax"/>
        </c:scaling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majorTickMark val="none"/>
        <c:tickLblPos val="nextTo"/>
        <c:crossAx val="11983296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1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8530E9FF-3212-4664-9B9E-9E1C2964EAAC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1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E791A88C-544B-42BD-80C5-0C935411D3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0017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4B85839C-CB46-49F6-8592-132B0FE73009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6978094D-E081-4257-8FC8-1328A15A3A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364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8094D-E081-4257-8FC8-1328A15A3AF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8094D-E081-4257-8FC8-1328A15A3AF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8094D-E081-4257-8FC8-1328A15A3AF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8094D-E081-4257-8FC8-1328A15A3AF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Average</a:t>
            </a:r>
            <a:r>
              <a:rPr lang="en-US" baseline="0" dirty="0" smtClean="0"/>
              <a:t> scores of kids who were in Prep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8094D-E081-4257-8FC8-1328A15A3AF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8094D-E081-4257-8FC8-1328A15A3AF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1903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8094D-E081-4257-8FC8-1328A15A3AF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0520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8094D-E081-4257-8FC8-1328A15A3AF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8094D-E081-4257-8FC8-1328A15A3AF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1909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district also ran 3 tuition based enrichment programs that were open to all students in district 97.</a:t>
            </a:r>
          </a:p>
          <a:p>
            <a:endParaRPr lang="en-US" dirty="0" smtClean="0"/>
          </a:p>
          <a:p>
            <a:r>
              <a:rPr lang="en-US" dirty="0" smtClean="0"/>
              <a:t>School Daze is an enrichment program that is offered to all students</a:t>
            </a:r>
          </a:p>
          <a:p>
            <a:r>
              <a:rPr lang="en-US" dirty="0" smtClean="0"/>
              <a:t>2011 -			</a:t>
            </a:r>
            <a:r>
              <a:rPr lang="en-US" baseline="0" dirty="0" smtClean="0"/>
              <a:t> 2012</a:t>
            </a:r>
            <a:endParaRPr lang="en-US" dirty="0" smtClean="0"/>
          </a:p>
          <a:p>
            <a:r>
              <a:rPr lang="en-US" dirty="0" smtClean="0"/>
              <a:t>193 students, 23 classes		155 students, 12 classes	</a:t>
            </a:r>
          </a:p>
          <a:p>
            <a:endParaRPr lang="en-US" dirty="0" smtClean="0"/>
          </a:p>
          <a:p>
            <a:r>
              <a:rPr lang="en-US" dirty="0" smtClean="0"/>
              <a:t>Music Camp—includes band, orchestra and chorus classes. </a:t>
            </a:r>
          </a:p>
          <a:p>
            <a:r>
              <a:rPr lang="en-US" dirty="0" smtClean="0"/>
              <a:t>2011		2012</a:t>
            </a:r>
          </a:p>
          <a:p>
            <a:r>
              <a:rPr lang="en-US" dirty="0" smtClean="0"/>
              <a:t>42</a:t>
            </a:r>
            <a:r>
              <a:rPr lang="en-US" baseline="0" dirty="0" smtClean="0"/>
              <a:t> students		43 students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Middle School Math enrichment classes are offered to allow for students to dig deeper into algebraic concepts. We only had one class that ran the</a:t>
            </a:r>
            <a:r>
              <a:rPr lang="en-US" baseline="0" dirty="0" smtClean="0"/>
              <a:t> year before last and this year we had 10 run.  </a:t>
            </a:r>
          </a:p>
          <a:p>
            <a:endParaRPr lang="en-US" baseline="0" dirty="0" smtClean="0"/>
          </a:p>
          <a:p>
            <a:r>
              <a:rPr lang="en-US" dirty="0" smtClean="0"/>
              <a:t>85 students who were enrolled in the so-called "bump-up" classes.  Of those, it appears that 76 (89.4%) received the desired placement for the fall. 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8094D-E081-4257-8FC8-1328A15A3AF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8094D-E081-4257-8FC8-1328A15A3AF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392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8094D-E081-4257-8FC8-1328A15A3AF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8094D-E081-4257-8FC8-1328A15A3A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1288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8094D-E081-4257-8FC8-1328A15A3A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6820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8094D-E081-4257-8FC8-1328A15A3A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4714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8094D-E081-4257-8FC8-1328A15A3AF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2012 – Total 299 Students attended 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270 Attended who were invited</a:t>
            </a:r>
          </a:p>
          <a:p>
            <a:r>
              <a:rPr lang="en-US" baseline="0" dirty="0" smtClean="0"/>
              <a:t>210 Did not Attend</a:t>
            </a:r>
          </a:p>
          <a:p>
            <a:r>
              <a:rPr lang="en-US" baseline="0" dirty="0" smtClean="0"/>
              <a:t>19 started, but did not finish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29 added by teachers, parents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the 2011 Summer School program – only numbers of who attended, not who was invited</a:t>
            </a:r>
          </a:p>
          <a:p>
            <a:r>
              <a:rPr lang="en-US" dirty="0" smtClean="0"/>
              <a:t>167 –</a:t>
            </a:r>
            <a:r>
              <a:rPr lang="en-US" baseline="0" dirty="0" smtClean="0"/>
              <a:t> Early Start (K, 1, 2, 5)</a:t>
            </a:r>
          </a:p>
          <a:p>
            <a:pPr marL="228234" indent="-228234">
              <a:buAutoNum type="arabicPlain" startAt="54"/>
            </a:pPr>
            <a:r>
              <a:rPr lang="en-US" baseline="0" dirty="0" smtClean="0"/>
              <a:t>- Middle School (6, 7, )</a:t>
            </a:r>
          </a:p>
          <a:p>
            <a:r>
              <a:rPr lang="en-US" baseline="0" dirty="0" smtClean="0"/>
              <a:t>221 Total</a:t>
            </a:r>
          </a:p>
          <a:p>
            <a:endParaRPr lang="en-US" baseline="0" dirty="0" smtClean="0"/>
          </a:p>
          <a:p>
            <a:r>
              <a:rPr lang="en-US" baseline="0" dirty="0" smtClean="0"/>
              <a:t>86 FF Pilot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8094D-E081-4257-8FC8-1328A15A3A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0476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Brooks – administration</a:t>
            </a:r>
            <a:r>
              <a:rPr lang="en-US" baseline="0" dirty="0" smtClean="0"/>
              <a:t> transition, former principal was main contact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8094D-E081-4257-8FC8-1328A15A3AF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474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Initial</a:t>
            </a:r>
            <a:r>
              <a:rPr lang="en-US" baseline="0" dirty="0" smtClean="0"/>
              <a:t> RPI compared to actual grade level (grade, month </a:t>
            </a:r>
            <a:r>
              <a:rPr lang="en-US" baseline="0" dirty="0" err="1" smtClean="0"/>
              <a:t>equivilent</a:t>
            </a:r>
            <a:r>
              <a:rPr lang="en-US" baseline="0" dirty="0" smtClean="0"/>
              <a:t>) --- grade level .9 was starting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8094D-E081-4257-8FC8-1328A15A3A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9038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62C16"/>
                </a:solidFill>
              </a:defRPr>
            </a:lvl1pPr>
          </a:lstStyle>
          <a:p>
            <a:fld id="{F77589FF-3AFD-7A4B-BFB1-353F531482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3409" y="1308100"/>
            <a:ext cx="308069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1" latinLnBrk="0" hangingPunct="1"/>
            <a:r>
              <a:rPr kumimoji="0" lang="en-US" sz="2600" dirty="0" err="1" smtClean="0">
                <a:solidFill>
                  <a:srgbClr val="162C16"/>
                </a:solidFill>
                <a:latin typeface="Arial"/>
                <a:cs typeface="Arial"/>
              </a:rPr>
              <a:t>Subheader</a:t>
            </a:r>
            <a:endParaRPr kumimoji="0" lang="en-US" sz="2600" dirty="0" smtClean="0">
              <a:solidFill>
                <a:srgbClr val="162C16"/>
              </a:solidFill>
              <a:latin typeface="Arial"/>
              <a:cs typeface="Arial"/>
            </a:endParaRPr>
          </a:p>
          <a:p>
            <a:pPr lvl="1" eaLnBrk="1" latinLnBrk="0" hangingPunct="1"/>
            <a:r>
              <a:rPr kumimoji="0" lang="en-US" sz="2400" dirty="0" smtClean="0">
                <a:solidFill>
                  <a:srgbClr val="162C16"/>
                </a:solidFill>
                <a:latin typeface="Arial"/>
                <a:cs typeface="Arial"/>
              </a:rPr>
              <a:t>Text</a:t>
            </a:r>
          </a:p>
          <a:p>
            <a:pPr lvl="2" eaLnBrk="1" latinLnBrk="0" hangingPunct="1"/>
            <a:r>
              <a:rPr kumimoji="0" lang="en-US" sz="2200" dirty="0" smtClean="0">
                <a:solidFill>
                  <a:srgbClr val="162C16"/>
                </a:solidFill>
                <a:latin typeface="Arial"/>
                <a:cs typeface="Arial"/>
              </a:rPr>
              <a:t>Text small</a:t>
            </a:r>
          </a:p>
          <a:p>
            <a:pPr lvl="3" eaLnBrk="1" latinLnBrk="0" hangingPunct="1"/>
            <a:r>
              <a:rPr kumimoji="0" lang="en-US" dirty="0" smtClean="0">
                <a:solidFill>
                  <a:srgbClr val="162C16"/>
                </a:solidFill>
                <a:latin typeface="Arial"/>
                <a:cs typeface="Arial"/>
              </a:rPr>
              <a:t>Note</a:t>
            </a:r>
          </a:p>
          <a:p>
            <a:pPr lvl="4" eaLnBrk="1" latinLnBrk="0" hangingPunct="1"/>
            <a:r>
              <a:rPr kumimoji="0" lang="en-US" sz="1600" dirty="0" smtClean="0">
                <a:solidFill>
                  <a:srgbClr val="162C16"/>
                </a:solidFill>
                <a:latin typeface="Arial"/>
                <a:cs typeface="Arial"/>
              </a:rPr>
              <a:t>Footer note</a:t>
            </a:r>
            <a:endParaRPr kumimoji="0" lang="en-US" sz="1600" dirty="0">
              <a:solidFill>
                <a:srgbClr val="162C1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18D468-1C35-844D-9BE1-8C891E183D17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89FF-3AFD-7A4B-BFB1-353F531482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77589FF-3AFD-7A4B-BFB1-353F5314826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corn_LOGOS_series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0888" y="10649"/>
            <a:ext cx="1249153" cy="1157752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3000" kern="1200">
          <a:solidFill>
            <a:schemeClr val="bg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Microsoft_Office_Word_Document9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Word_Document2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Word_Document3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3657600"/>
          </a:xfrm>
        </p:spPr>
        <p:txBody>
          <a:bodyPr/>
          <a:lstStyle/>
          <a:p>
            <a:r>
              <a:rPr lang="en-US" sz="4800" dirty="0" smtClean="0">
                <a:latin typeface="+mj-lt"/>
              </a:rPr>
              <a:t>Oak Park District 97</a:t>
            </a:r>
            <a:br>
              <a:rPr lang="en-US" sz="4800" dirty="0" smtClean="0">
                <a:latin typeface="+mj-lt"/>
              </a:rPr>
            </a:br>
            <a:r>
              <a:rPr lang="en-US" sz="4800" dirty="0" smtClean="0">
                <a:latin typeface="+mj-lt"/>
              </a:rPr>
              <a:t>2012 Summer Programs</a:t>
            </a:r>
            <a:br>
              <a:rPr lang="en-US" sz="4800" dirty="0" smtClean="0">
                <a:latin typeface="+mj-lt"/>
              </a:rPr>
            </a:br>
            <a:r>
              <a:rPr lang="en-US" sz="4800" dirty="0" smtClean="0">
                <a:latin typeface="+mj-lt"/>
              </a:rPr>
              <a:t/>
            </a:r>
            <a:br>
              <a:rPr lang="en-US" sz="48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November 13, 2012</a:t>
            </a:r>
            <a:r>
              <a:rPr lang="en-US" sz="3600" dirty="0" smtClean="0">
                <a:latin typeface="+mj-lt"/>
              </a:rPr>
              <a:t/>
            </a:r>
            <a:br>
              <a:rPr lang="en-US" sz="3600" dirty="0" smtClean="0">
                <a:latin typeface="+mj-lt"/>
              </a:rPr>
            </a:b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19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1" y="209006"/>
            <a:ext cx="7772400" cy="685800"/>
          </a:xfrm>
        </p:spPr>
        <p:txBody>
          <a:bodyPr/>
          <a:lstStyle/>
          <a:p>
            <a:pPr algn="l"/>
            <a:r>
              <a:rPr lang="en-US" sz="3600" b="1" dirty="0" smtClean="0">
                <a:latin typeface="+mj-lt"/>
              </a:rPr>
              <a:t>Curriculum Design</a:t>
            </a:r>
            <a:endParaRPr lang="en-US" sz="3600" b="1" dirty="0">
              <a:latin typeface="+mj-lt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7848600" cy="457200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Reading &amp; Math instruction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Fast </a:t>
            </a:r>
            <a:r>
              <a:rPr lang="en-US" dirty="0" err="1" smtClean="0">
                <a:solidFill>
                  <a:schemeClr val="bg1"/>
                </a:solidFill>
              </a:rPr>
              <a:t>ForWord</a:t>
            </a:r>
            <a:endParaRPr lang="en-US" dirty="0" smtClean="0">
              <a:solidFill>
                <a:schemeClr val="bg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RIT based instruction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Teacher designed curriculum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Technology integration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48194"/>
            <a:ext cx="7772400" cy="1295399"/>
          </a:xfrm>
        </p:spPr>
        <p:txBody>
          <a:bodyPr/>
          <a:lstStyle/>
          <a:p>
            <a:pPr algn="l"/>
            <a:r>
              <a:rPr lang="en-US" sz="3600" b="1" dirty="0" smtClean="0">
                <a:latin typeface="+mj-lt"/>
              </a:rPr>
              <a:t>Spring to Fall Change (DIBELS)</a:t>
            </a:r>
            <a:endParaRPr lang="en-US" sz="3600" b="1" dirty="0">
              <a:latin typeface="+mj-lt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val="543725114"/>
              </p:ext>
            </p:extLst>
          </p:nvPr>
        </p:nvGraphicFramePr>
        <p:xfrm>
          <a:off x="304800" y="1066800"/>
          <a:ext cx="8077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48194"/>
            <a:ext cx="7772400" cy="1295399"/>
          </a:xfrm>
        </p:spPr>
        <p:txBody>
          <a:bodyPr/>
          <a:lstStyle/>
          <a:p>
            <a:pPr algn="l"/>
            <a:r>
              <a:rPr lang="en-US" sz="3600" b="1" dirty="0" smtClean="0">
                <a:latin typeface="+mj-lt"/>
              </a:rPr>
              <a:t>Spring to Fall Change (DIBELS)</a:t>
            </a:r>
            <a:endParaRPr lang="en-US" sz="3600" b="1" dirty="0">
              <a:latin typeface="+mj-lt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val="4073450938"/>
              </p:ext>
            </p:extLst>
          </p:nvPr>
        </p:nvGraphicFramePr>
        <p:xfrm>
          <a:off x="304800" y="1066800"/>
          <a:ext cx="8077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121730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8229600" cy="1295399"/>
          </a:xfrm>
        </p:spPr>
        <p:txBody>
          <a:bodyPr/>
          <a:lstStyle/>
          <a:p>
            <a:pPr algn="l"/>
            <a:r>
              <a:rPr lang="en-US" sz="3600" b="1" dirty="0" smtClean="0">
                <a:latin typeface="+mj-lt"/>
              </a:rPr>
              <a:t>Spring to Fall Change (MAP)</a:t>
            </a:r>
            <a:endParaRPr lang="en-US" sz="3600" b="1" dirty="0">
              <a:latin typeface="+mj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61576965"/>
              </p:ext>
            </p:extLst>
          </p:nvPr>
        </p:nvGraphicFramePr>
        <p:xfrm>
          <a:off x="381000" y="1981200"/>
          <a:ext cx="8617080" cy="3226507"/>
        </p:xfrm>
        <a:graphic>
          <a:graphicData uri="http://schemas.openxmlformats.org/presentationml/2006/ole">
            <p:oleObj spid="_x0000_s5137" name="Document" r:id="rId4" imgW="6283246" imgH="235274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8229600" cy="914399"/>
          </a:xfrm>
        </p:spPr>
        <p:txBody>
          <a:bodyPr/>
          <a:lstStyle/>
          <a:p>
            <a:pPr algn="l"/>
            <a:r>
              <a:rPr lang="en-US" sz="3600" b="1" dirty="0" smtClean="0">
                <a:latin typeface="+mj-lt"/>
              </a:rPr>
              <a:t>Spring to Fall - Reading</a:t>
            </a:r>
            <a:endParaRPr lang="en-US" sz="3600" b="1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xmlns="" val="76224391"/>
              </p:ext>
            </p:extLst>
          </p:nvPr>
        </p:nvGraphicFramePr>
        <p:xfrm>
          <a:off x="228600" y="990600"/>
          <a:ext cx="8229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5800" y="5638800"/>
            <a:ext cx="518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dirty="0" smtClean="0">
                <a:solidFill>
                  <a:schemeClr val="bg2"/>
                </a:solidFill>
              </a:rPr>
              <a:t>2</a:t>
            </a:r>
            <a:r>
              <a:rPr lang="en-US" baseline="30000" dirty="0" smtClean="0">
                <a:solidFill>
                  <a:schemeClr val="bg2"/>
                </a:solidFill>
              </a:rPr>
              <a:t>nd</a:t>
            </a:r>
            <a:r>
              <a:rPr lang="en-US" dirty="0" smtClean="0">
                <a:solidFill>
                  <a:schemeClr val="bg2"/>
                </a:solidFill>
              </a:rPr>
              <a:t>        3</a:t>
            </a:r>
            <a:r>
              <a:rPr lang="en-US" baseline="30000" dirty="0" smtClean="0">
                <a:solidFill>
                  <a:schemeClr val="bg2"/>
                </a:solidFill>
              </a:rPr>
              <a:t>rd</a:t>
            </a:r>
            <a:r>
              <a:rPr lang="en-US" dirty="0" smtClean="0">
                <a:solidFill>
                  <a:schemeClr val="bg2"/>
                </a:solidFill>
              </a:rPr>
              <a:t>              4</a:t>
            </a:r>
            <a:r>
              <a:rPr lang="en-US" baseline="30000" dirty="0" smtClean="0">
                <a:solidFill>
                  <a:schemeClr val="bg2"/>
                </a:solidFill>
              </a:rPr>
              <a:t>th</a:t>
            </a:r>
            <a:r>
              <a:rPr lang="en-US" dirty="0" smtClean="0">
                <a:solidFill>
                  <a:schemeClr val="bg2"/>
                </a:solidFill>
              </a:rPr>
              <a:t>         5</a:t>
            </a:r>
            <a:r>
              <a:rPr lang="en-US" baseline="30000" dirty="0" smtClean="0">
                <a:solidFill>
                  <a:schemeClr val="bg2"/>
                </a:solidFill>
              </a:rPr>
              <a:t>th</a:t>
            </a:r>
            <a:r>
              <a:rPr lang="en-US" dirty="0" smtClean="0">
                <a:solidFill>
                  <a:schemeClr val="bg2"/>
                </a:solidFill>
              </a:rPr>
              <a:t>           6</a:t>
            </a:r>
            <a:r>
              <a:rPr lang="en-US" baseline="30000" dirty="0" smtClean="0">
                <a:solidFill>
                  <a:schemeClr val="bg2"/>
                </a:solidFill>
              </a:rPr>
              <a:t>th</a:t>
            </a:r>
            <a:r>
              <a:rPr lang="en-US" dirty="0" smtClean="0">
                <a:solidFill>
                  <a:schemeClr val="bg2"/>
                </a:solidFill>
              </a:rPr>
              <a:t>               7th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209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8229600" cy="914399"/>
          </a:xfrm>
        </p:spPr>
        <p:txBody>
          <a:bodyPr/>
          <a:lstStyle/>
          <a:p>
            <a:pPr algn="l"/>
            <a:r>
              <a:rPr lang="en-US" sz="3600" b="1" dirty="0" smtClean="0">
                <a:latin typeface="+mj-lt"/>
              </a:rPr>
              <a:t>Spring to Fall - Reading</a:t>
            </a:r>
            <a:endParaRPr lang="en-US" sz="3600" b="1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xmlns="" val="2004480646"/>
              </p:ext>
            </p:extLst>
          </p:nvPr>
        </p:nvGraphicFramePr>
        <p:xfrm>
          <a:off x="381000" y="1143000"/>
          <a:ext cx="8229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5638800"/>
            <a:ext cx="518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dirty="0" smtClean="0">
                <a:solidFill>
                  <a:schemeClr val="bg2"/>
                </a:solidFill>
              </a:rPr>
              <a:t>2</a:t>
            </a:r>
            <a:r>
              <a:rPr lang="en-US" baseline="30000" dirty="0" smtClean="0">
                <a:solidFill>
                  <a:schemeClr val="bg2"/>
                </a:solidFill>
              </a:rPr>
              <a:t>nd</a:t>
            </a:r>
            <a:r>
              <a:rPr lang="en-US" dirty="0" smtClean="0">
                <a:solidFill>
                  <a:schemeClr val="bg2"/>
                </a:solidFill>
              </a:rPr>
              <a:t>        3</a:t>
            </a:r>
            <a:r>
              <a:rPr lang="en-US" baseline="30000" dirty="0" smtClean="0">
                <a:solidFill>
                  <a:schemeClr val="bg2"/>
                </a:solidFill>
              </a:rPr>
              <a:t>rd</a:t>
            </a:r>
            <a:r>
              <a:rPr lang="en-US" dirty="0" smtClean="0">
                <a:solidFill>
                  <a:schemeClr val="bg2"/>
                </a:solidFill>
              </a:rPr>
              <a:t>              4</a:t>
            </a:r>
            <a:r>
              <a:rPr lang="en-US" baseline="30000" dirty="0" smtClean="0">
                <a:solidFill>
                  <a:schemeClr val="bg2"/>
                </a:solidFill>
              </a:rPr>
              <a:t>th</a:t>
            </a:r>
            <a:r>
              <a:rPr lang="en-US" dirty="0" smtClean="0">
                <a:solidFill>
                  <a:schemeClr val="bg2"/>
                </a:solidFill>
              </a:rPr>
              <a:t>         5</a:t>
            </a:r>
            <a:r>
              <a:rPr lang="en-US" baseline="30000" dirty="0" smtClean="0">
                <a:solidFill>
                  <a:schemeClr val="bg2"/>
                </a:solidFill>
              </a:rPr>
              <a:t>th</a:t>
            </a:r>
            <a:r>
              <a:rPr lang="en-US" dirty="0" smtClean="0">
                <a:solidFill>
                  <a:schemeClr val="bg2"/>
                </a:solidFill>
              </a:rPr>
              <a:t>           6</a:t>
            </a:r>
            <a:r>
              <a:rPr lang="en-US" baseline="30000" dirty="0" smtClean="0">
                <a:solidFill>
                  <a:schemeClr val="bg2"/>
                </a:solidFill>
              </a:rPr>
              <a:t>th</a:t>
            </a:r>
            <a:r>
              <a:rPr lang="en-US" dirty="0" smtClean="0">
                <a:solidFill>
                  <a:schemeClr val="bg2"/>
                </a:solidFill>
              </a:rPr>
              <a:t>               7th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3045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8229600" cy="914399"/>
          </a:xfrm>
        </p:spPr>
        <p:txBody>
          <a:bodyPr/>
          <a:lstStyle/>
          <a:p>
            <a:pPr algn="l"/>
            <a:r>
              <a:rPr lang="en-US" sz="3600" b="1" dirty="0" smtClean="0">
                <a:latin typeface="+mj-lt"/>
              </a:rPr>
              <a:t>Spring to Fall - Math</a:t>
            </a:r>
            <a:endParaRPr lang="en-US" sz="3600" b="1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xmlns="" val="236941093"/>
              </p:ext>
            </p:extLst>
          </p:nvPr>
        </p:nvGraphicFramePr>
        <p:xfrm>
          <a:off x="381000" y="1397000"/>
          <a:ext cx="81534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5634446"/>
            <a:ext cx="518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dirty="0" smtClean="0">
                <a:solidFill>
                  <a:schemeClr val="bg2"/>
                </a:solidFill>
              </a:rPr>
              <a:t>2</a:t>
            </a:r>
            <a:r>
              <a:rPr lang="en-US" baseline="30000" dirty="0" smtClean="0">
                <a:solidFill>
                  <a:schemeClr val="bg2"/>
                </a:solidFill>
              </a:rPr>
              <a:t>nd</a:t>
            </a:r>
            <a:r>
              <a:rPr lang="en-US" dirty="0" smtClean="0">
                <a:solidFill>
                  <a:schemeClr val="bg2"/>
                </a:solidFill>
              </a:rPr>
              <a:t>        3</a:t>
            </a:r>
            <a:r>
              <a:rPr lang="en-US" baseline="30000" dirty="0" smtClean="0">
                <a:solidFill>
                  <a:schemeClr val="bg2"/>
                </a:solidFill>
              </a:rPr>
              <a:t>rd</a:t>
            </a:r>
            <a:r>
              <a:rPr lang="en-US" dirty="0" smtClean="0">
                <a:solidFill>
                  <a:schemeClr val="bg2"/>
                </a:solidFill>
              </a:rPr>
              <a:t>              4</a:t>
            </a:r>
            <a:r>
              <a:rPr lang="en-US" baseline="30000" dirty="0" smtClean="0">
                <a:solidFill>
                  <a:schemeClr val="bg2"/>
                </a:solidFill>
              </a:rPr>
              <a:t>th</a:t>
            </a:r>
            <a:r>
              <a:rPr lang="en-US" dirty="0" smtClean="0">
                <a:solidFill>
                  <a:schemeClr val="bg2"/>
                </a:solidFill>
              </a:rPr>
              <a:t>         5</a:t>
            </a:r>
            <a:r>
              <a:rPr lang="en-US" baseline="30000" dirty="0" smtClean="0">
                <a:solidFill>
                  <a:schemeClr val="bg2"/>
                </a:solidFill>
              </a:rPr>
              <a:t>th</a:t>
            </a:r>
            <a:r>
              <a:rPr lang="en-US" dirty="0" smtClean="0">
                <a:solidFill>
                  <a:schemeClr val="bg2"/>
                </a:solidFill>
              </a:rPr>
              <a:t>           6</a:t>
            </a:r>
            <a:r>
              <a:rPr lang="en-US" baseline="30000" dirty="0" smtClean="0">
                <a:solidFill>
                  <a:schemeClr val="bg2"/>
                </a:solidFill>
              </a:rPr>
              <a:t>th</a:t>
            </a:r>
            <a:r>
              <a:rPr lang="en-US" dirty="0" smtClean="0">
                <a:solidFill>
                  <a:schemeClr val="bg2"/>
                </a:solidFill>
              </a:rPr>
              <a:t>               7th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18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8229600" cy="914399"/>
          </a:xfrm>
        </p:spPr>
        <p:txBody>
          <a:bodyPr/>
          <a:lstStyle/>
          <a:p>
            <a:pPr algn="l"/>
            <a:r>
              <a:rPr lang="en-US" sz="3600" b="1" dirty="0" smtClean="0">
                <a:latin typeface="+mj-lt"/>
              </a:rPr>
              <a:t>Spring to Fall - Math</a:t>
            </a:r>
            <a:endParaRPr lang="en-US" sz="3600" b="1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xmlns="" val="2254522118"/>
              </p:ext>
            </p:extLst>
          </p:nvPr>
        </p:nvGraphicFramePr>
        <p:xfrm>
          <a:off x="381000" y="1397000"/>
          <a:ext cx="81534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5638800"/>
            <a:ext cx="518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dirty="0" smtClean="0">
                <a:solidFill>
                  <a:schemeClr val="bg2"/>
                </a:solidFill>
              </a:rPr>
              <a:t>2</a:t>
            </a:r>
            <a:r>
              <a:rPr lang="en-US" baseline="30000" dirty="0" smtClean="0">
                <a:solidFill>
                  <a:schemeClr val="bg2"/>
                </a:solidFill>
              </a:rPr>
              <a:t>nd</a:t>
            </a:r>
            <a:r>
              <a:rPr lang="en-US" dirty="0" smtClean="0">
                <a:solidFill>
                  <a:schemeClr val="bg2"/>
                </a:solidFill>
              </a:rPr>
              <a:t>        3</a:t>
            </a:r>
            <a:r>
              <a:rPr lang="en-US" baseline="30000" dirty="0" smtClean="0">
                <a:solidFill>
                  <a:schemeClr val="bg2"/>
                </a:solidFill>
              </a:rPr>
              <a:t>rd</a:t>
            </a:r>
            <a:r>
              <a:rPr lang="en-US" dirty="0" smtClean="0">
                <a:solidFill>
                  <a:schemeClr val="bg2"/>
                </a:solidFill>
              </a:rPr>
              <a:t>              4</a:t>
            </a:r>
            <a:r>
              <a:rPr lang="en-US" baseline="30000" dirty="0" smtClean="0">
                <a:solidFill>
                  <a:schemeClr val="bg2"/>
                </a:solidFill>
              </a:rPr>
              <a:t>th</a:t>
            </a:r>
            <a:r>
              <a:rPr lang="en-US" dirty="0" smtClean="0">
                <a:solidFill>
                  <a:schemeClr val="bg2"/>
                </a:solidFill>
              </a:rPr>
              <a:t>         5</a:t>
            </a:r>
            <a:r>
              <a:rPr lang="en-US" baseline="30000" dirty="0" smtClean="0">
                <a:solidFill>
                  <a:schemeClr val="bg2"/>
                </a:solidFill>
              </a:rPr>
              <a:t>th</a:t>
            </a:r>
            <a:r>
              <a:rPr lang="en-US" dirty="0" smtClean="0">
                <a:solidFill>
                  <a:schemeClr val="bg2"/>
                </a:solidFill>
              </a:rPr>
              <a:t>           6</a:t>
            </a:r>
            <a:r>
              <a:rPr lang="en-US" baseline="30000" dirty="0" smtClean="0">
                <a:solidFill>
                  <a:schemeClr val="bg2"/>
                </a:solidFill>
              </a:rPr>
              <a:t>th</a:t>
            </a:r>
            <a:r>
              <a:rPr lang="en-US" dirty="0" smtClean="0">
                <a:solidFill>
                  <a:schemeClr val="bg2"/>
                </a:solidFill>
              </a:rPr>
              <a:t>               7th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0635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1"/>
            <a:ext cx="7315200" cy="1295400"/>
          </a:xfrm>
        </p:spPr>
        <p:txBody>
          <a:bodyPr/>
          <a:lstStyle/>
          <a:p>
            <a:pPr algn="l"/>
            <a:r>
              <a:rPr lang="en-US" sz="3600" b="1" dirty="0" smtClean="0">
                <a:latin typeface="+mn-lt"/>
              </a:rPr>
              <a:t>Recommendations</a:t>
            </a:r>
            <a:endParaRPr lang="en-US" sz="36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458200" cy="4267200"/>
          </a:xfrm>
        </p:spPr>
        <p:txBody>
          <a:bodyPr/>
          <a:lstStyle/>
          <a:p>
            <a:pPr algn="l"/>
            <a:endParaRPr lang="en-U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buFont typeface="Wingdings" pitchFamily="2" charset="2"/>
              <a:buChar char="Ø"/>
            </a:pPr>
            <a:endParaRPr lang="en-US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200" y="1600200"/>
            <a:ext cx="7848600" cy="457200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Keep class size 10-15 students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Early notification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Consistent criteria for program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Additional curriculum resources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Provide student data to teachers in advance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7772400" cy="762000"/>
          </a:xfrm>
        </p:spPr>
        <p:txBody>
          <a:bodyPr/>
          <a:lstStyle/>
          <a:p>
            <a:pPr algn="l"/>
            <a:r>
              <a:rPr lang="en-US" sz="3600" b="1" dirty="0" smtClean="0">
                <a:latin typeface="+mn-lt"/>
              </a:rPr>
              <a:t>Extended School Year (ESY)</a:t>
            </a:r>
            <a:endParaRPr lang="en-US" sz="3600" b="1" dirty="0"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9306638"/>
              </p:ext>
            </p:extLst>
          </p:nvPr>
        </p:nvGraphicFramePr>
        <p:xfrm>
          <a:off x="1308463" y="1371600"/>
          <a:ext cx="5181600" cy="438071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480457"/>
                <a:gridCol w="3701143"/>
              </a:tblGrid>
              <a:tr h="5333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Grade Served: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Pre-K through 7</a:t>
                      </a:r>
                      <a:r>
                        <a:rPr lang="en-US" sz="1200" baseline="30000">
                          <a:effectLst/>
                        </a:rPr>
                        <a:t>th</a:t>
                      </a:r>
                      <a:r>
                        <a:rPr lang="en-US" sz="1200">
                          <a:effectLst/>
                        </a:rPr>
                        <a:t> Grade   (115 students)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85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Subjects: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Language Arts and Math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03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Entry Criteria: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Team recommendation at annual IEP review meeting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85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Site: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Holmes Elementary School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85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Program Dates: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June 11  through July 13, 2012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632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Program Schedule: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Monday through Friday – Students -3 hrs. / Staff - 3.5 hrs.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972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09008"/>
            <a:ext cx="7772400" cy="609600"/>
          </a:xfrm>
        </p:spPr>
        <p:txBody>
          <a:bodyPr/>
          <a:lstStyle/>
          <a:p>
            <a:pPr algn="l"/>
            <a:r>
              <a:rPr lang="en-US" sz="3600" b="1" dirty="0" smtClean="0">
                <a:latin typeface="+mj-lt"/>
              </a:rPr>
              <a:t>Previous Summer School model</a:t>
            </a:r>
            <a:endParaRPr lang="en-US" sz="3600" b="1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7620000" cy="4724400"/>
          </a:xfrm>
        </p:spPr>
        <p:txBody>
          <a:bodyPr/>
          <a:lstStyle/>
          <a:p>
            <a:pPr marL="640080" lvl="1" algn="l"/>
            <a:endParaRPr lang="en-US" sz="2400" dirty="0">
              <a:solidFill>
                <a:schemeClr val="bg1"/>
              </a:solidFill>
            </a:endParaRPr>
          </a:p>
          <a:p>
            <a:pPr marL="640080" indent="-457200" algn="l"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T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raditional summer school  for K-8 students</a:t>
            </a:r>
          </a:p>
          <a:p>
            <a:pPr marL="640080" indent="-457200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Several different summer school approaches were implemented that yielded minimal results  </a:t>
            </a:r>
          </a:p>
          <a:p>
            <a:pPr marL="640080" indent="-457200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Programs were lacking robust assessment model to measure student growth and determine the effectiveness of the programs  </a:t>
            </a:r>
          </a:p>
          <a:p>
            <a:pPr marL="640080" lvl="1" algn="l"/>
            <a:endParaRPr lang="en-US" dirty="0" smtClean="0">
              <a:solidFill>
                <a:schemeClr val="bg1"/>
              </a:solidFill>
            </a:endParaRPr>
          </a:p>
          <a:p>
            <a:pPr marL="182880" algn="l"/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7772400" cy="1470025"/>
          </a:xfrm>
        </p:spPr>
        <p:txBody>
          <a:bodyPr/>
          <a:lstStyle/>
          <a:p>
            <a:r>
              <a:rPr lang="en-US" dirty="0" smtClean="0"/>
              <a:t>Tuition Based Enrichment Programs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914400"/>
            <a:ext cx="8077200" cy="4876800"/>
          </a:xfrm>
        </p:spPr>
        <p:txBody>
          <a:bodyPr/>
          <a:lstStyle/>
          <a:p>
            <a:pPr algn="l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School Daze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Music Camp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Middle School Math Enrichment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Questions?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28601"/>
            <a:ext cx="7924800" cy="838200"/>
          </a:xfrm>
        </p:spPr>
        <p:txBody>
          <a:bodyPr/>
          <a:lstStyle/>
          <a:p>
            <a:pPr algn="l"/>
            <a:r>
              <a:rPr lang="en-US" sz="3600" b="1" dirty="0" smtClean="0">
                <a:latin typeface="+mj-lt"/>
              </a:rPr>
              <a:t>Key Tenets of the Prep for Success</a:t>
            </a:r>
            <a:endParaRPr lang="en-US" sz="3600" b="1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7848600" cy="457200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Early Start Model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Reteach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preteach</a:t>
            </a:r>
            <a:endParaRPr lang="en-US" dirty="0" smtClean="0">
              <a:solidFill>
                <a:schemeClr val="bg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Fast </a:t>
            </a:r>
            <a:r>
              <a:rPr lang="en-US" dirty="0" err="1" smtClean="0">
                <a:solidFill>
                  <a:schemeClr val="bg1"/>
                </a:solidFill>
              </a:rPr>
              <a:t>ForWord</a:t>
            </a:r>
            <a:endParaRPr lang="en-US" dirty="0" smtClean="0">
              <a:solidFill>
                <a:schemeClr val="bg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RIT Band Instruction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Consistent Entry Criteria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7772400" cy="1470025"/>
          </a:xfrm>
        </p:spPr>
        <p:txBody>
          <a:bodyPr/>
          <a:lstStyle/>
          <a:p>
            <a:pPr algn="l"/>
            <a:r>
              <a:rPr lang="en-US" sz="3600" b="1" dirty="0" smtClean="0">
                <a:latin typeface="+mj-lt"/>
              </a:rPr>
              <a:t>Prep for Success Overview</a:t>
            </a:r>
            <a:endParaRPr lang="en-US" sz="3600" b="1" dirty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98515075"/>
              </p:ext>
            </p:extLst>
          </p:nvPr>
        </p:nvGraphicFramePr>
        <p:xfrm>
          <a:off x="300038" y="1149350"/>
          <a:ext cx="8347075" cy="5461000"/>
        </p:xfrm>
        <a:graphic>
          <a:graphicData uri="http://schemas.openxmlformats.org/presentationml/2006/ole">
            <p:oleObj spid="_x0000_s1049" name="Document" r:id="rId4" imgW="6099983" imgH="398206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7772400" cy="1470025"/>
          </a:xfrm>
        </p:spPr>
        <p:txBody>
          <a:bodyPr/>
          <a:lstStyle/>
          <a:p>
            <a:pPr algn="l"/>
            <a:r>
              <a:rPr lang="en-US" sz="3600" b="1" dirty="0" smtClean="0">
                <a:latin typeface="+mj-lt"/>
              </a:rPr>
              <a:t>Prep for Success Overview</a:t>
            </a:r>
            <a:endParaRPr lang="en-US" sz="3600" b="1" dirty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64826614"/>
              </p:ext>
            </p:extLst>
          </p:nvPr>
        </p:nvGraphicFramePr>
        <p:xfrm>
          <a:off x="1464653" y="1500515"/>
          <a:ext cx="8424863" cy="4768850"/>
        </p:xfrm>
        <a:graphic>
          <a:graphicData uri="http://schemas.openxmlformats.org/presentationml/2006/ole">
            <p:oleObj spid="_x0000_s2072" name="Document" r:id="rId4" imgW="6099983" imgH="3450471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75978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7772400" cy="685800"/>
          </a:xfrm>
        </p:spPr>
        <p:txBody>
          <a:bodyPr/>
          <a:lstStyle/>
          <a:p>
            <a:pPr algn="l"/>
            <a:r>
              <a:rPr lang="en-US" sz="3600" b="1" dirty="0" smtClean="0">
                <a:latin typeface="+mn-lt"/>
              </a:rPr>
              <a:t>Prep for Success Students</a:t>
            </a:r>
            <a:endParaRPr lang="en-US" sz="3600" b="1" dirty="0">
              <a:latin typeface="+mn-lt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10989047"/>
              </p:ext>
            </p:extLst>
          </p:nvPr>
        </p:nvGraphicFramePr>
        <p:xfrm>
          <a:off x="844550" y="1036638"/>
          <a:ext cx="6338888" cy="5376862"/>
        </p:xfrm>
        <a:graphic>
          <a:graphicData uri="http://schemas.openxmlformats.org/presentationml/2006/ole">
            <p:oleObj spid="_x0000_s3091" name="Document" r:id="rId4" imgW="5933520" imgH="5028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3834217768"/>
              </p:ext>
            </p:extLst>
          </p:nvPr>
        </p:nvGraphicFramePr>
        <p:xfrm>
          <a:off x="215537" y="1295400"/>
          <a:ext cx="8915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7772400" cy="1470025"/>
          </a:xfrm>
        </p:spPr>
        <p:txBody>
          <a:bodyPr/>
          <a:lstStyle/>
          <a:p>
            <a:pPr algn="l"/>
            <a:r>
              <a:rPr lang="en-US" sz="3600" b="1" dirty="0" smtClean="0">
                <a:latin typeface="+mj-lt"/>
              </a:rPr>
              <a:t>Students - invited and attended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79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272142174"/>
              </p:ext>
            </p:extLst>
          </p:nvPr>
        </p:nvGraphicFramePr>
        <p:xfrm>
          <a:off x="228600" y="1219200"/>
          <a:ext cx="8610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7772400" cy="1470025"/>
          </a:xfrm>
        </p:spPr>
        <p:txBody>
          <a:bodyPr/>
          <a:lstStyle/>
          <a:p>
            <a:pPr algn="l"/>
            <a:r>
              <a:rPr lang="en-US" sz="3600" b="1" dirty="0" smtClean="0">
                <a:latin typeface="+mj-lt"/>
              </a:rPr>
              <a:t>Students came from all schools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90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7772400" cy="1470025"/>
          </a:xfrm>
        </p:spPr>
        <p:txBody>
          <a:bodyPr/>
          <a:lstStyle/>
          <a:p>
            <a:pPr algn="l"/>
            <a:r>
              <a:rPr lang="en-US" sz="3600" b="1" dirty="0" smtClean="0">
                <a:latin typeface="+mj-lt"/>
              </a:rPr>
              <a:t>Prep for Success Students – Initial RPI</a:t>
            </a:r>
            <a:endParaRPr lang="en-US" sz="3600" b="1" dirty="0">
              <a:latin typeface="+mj-lt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xmlns="" val="176104255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5176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">
  <a:themeElements>
    <a:clrScheme name="Custom 1">
      <a:dk1>
        <a:srgbClr val="2C582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D97_PowerPoint_Template.thmx</Template>
  <TotalTime>4124</TotalTime>
  <Words>431</Words>
  <Application>Microsoft Office PowerPoint</Application>
  <PresentationFormat>On-screen Show (4:3)</PresentationFormat>
  <Paragraphs>140</Paragraphs>
  <Slides>21</Slides>
  <Notes>19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PowerPoint_Template</vt:lpstr>
      <vt:lpstr>Document</vt:lpstr>
      <vt:lpstr>Oak Park District 97 2012 Summer Programs  November 13, 2012 </vt:lpstr>
      <vt:lpstr>Previous Summer School model</vt:lpstr>
      <vt:lpstr>Key Tenets of the Prep for Success</vt:lpstr>
      <vt:lpstr>Prep for Success Overview</vt:lpstr>
      <vt:lpstr>Prep for Success Overview</vt:lpstr>
      <vt:lpstr>Prep for Success Students</vt:lpstr>
      <vt:lpstr>Students - invited and attended</vt:lpstr>
      <vt:lpstr>Students came from all schools</vt:lpstr>
      <vt:lpstr>Prep for Success Students – Initial RPI</vt:lpstr>
      <vt:lpstr>Curriculum Design</vt:lpstr>
      <vt:lpstr>Spring to Fall Change (DIBELS)</vt:lpstr>
      <vt:lpstr>Spring to Fall Change (DIBELS)</vt:lpstr>
      <vt:lpstr>Spring to Fall Change (MAP)</vt:lpstr>
      <vt:lpstr>Spring to Fall - Reading</vt:lpstr>
      <vt:lpstr>Spring to Fall - Reading</vt:lpstr>
      <vt:lpstr>Spring to Fall - Math</vt:lpstr>
      <vt:lpstr>Spring to Fall - Math</vt:lpstr>
      <vt:lpstr>Recommendations</vt:lpstr>
      <vt:lpstr>Extended School Year (ESY)</vt:lpstr>
      <vt:lpstr>Tuition Based Enrichment Programs</vt:lpstr>
      <vt:lpstr>Questions?</vt:lpstr>
    </vt:vector>
  </TitlesOfParts>
  <Company>OP SD 97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Harla Hutchinson</dc:creator>
  <cp:lastModifiedBy>smarinier</cp:lastModifiedBy>
  <cp:revision>284</cp:revision>
  <cp:lastPrinted>2012-11-13T21:56:53Z</cp:lastPrinted>
  <dcterms:created xsi:type="dcterms:W3CDTF">2011-03-18T15:14:22Z</dcterms:created>
  <dcterms:modified xsi:type="dcterms:W3CDTF">2012-11-13T22:16:37Z</dcterms:modified>
</cp:coreProperties>
</file>