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sa Schwartz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6" d="100"/>
          <a:sy n="136" d="100"/>
        </p:scale>
        <p:origin x="-174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idx="1">
    <p:pos x="6000" y="0"/>
    <p:text>Do you have anything for this one?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83686900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Elementary World Language (FLES)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add comments from ELL teachers here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Can we talk about what research says about daily “touches’ with language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Allow teachers to modify - differentiate instruction in class; reinforcement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Discuss other programs researched here…….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Standards -- US National standards, WIDA, ACTFL, TOEFL, TESOL and more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Explain here why 3rd-5th,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0" y="2914648"/>
            <a:ext cx="9144000" cy="22289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9" name="Shape 9"/>
          <p:cNvCxnSpPr/>
          <p:nvPr/>
        </p:nvCxnSpPr>
        <p:spPr>
          <a:xfrm>
            <a:off x="0" y="2914649"/>
            <a:ext cx="9144000" cy="0"/>
          </a:xfrm>
          <a:prstGeom prst="straightConnector1">
            <a:avLst/>
          </a:prstGeom>
          <a:noFill/>
          <a:ln w="2857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685800" y="1618313"/>
            <a:ext cx="7772400" cy="1238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685800" y="2964777"/>
            <a:ext cx="7772400" cy="944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1pPr>
            <a:lvl2pPr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2pPr>
            <a:lvl3pPr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3pPr>
            <a:lvl4pPr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4pPr>
            <a:lvl5pPr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5pPr>
            <a:lvl6pPr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6pPr>
            <a:lvl7pPr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7pPr>
            <a:lvl8pPr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8pPr>
            <a:lvl9pPr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0" y="0"/>
            <a:ext cx="9144000" cy="112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14" name="Shape 14"/>
          <p:cNvCxnSpPr/>
          <p:nvPr/>
        </p:nvCxnSpPr>
        <p:spPr>
          <a:xfrm>
            <a:off x="0" y="1127679"/>
            <a:ext cx="9144000" cy="0"/>
          </a:xfrm>
          <a:prstGeom prst="straightConnector1">
            <a:avLst/>
          </a:prstGeom>
          <a:noFill/>
          <a:ln w="2857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0"/>
            <a:ext cx="9144000" cy="112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19" name="Shape 19"/>
          <p:cNvCxnSpPr/>
          <p:nvPr/>
        </p:nvCxnSpPr>
        <p:spPr>
          <a:xfrm>
            <a:off x="0" y="1127679"/>
            <a:ext cx="9144000" cy="0"/>
          </a:xfrm>
          <a:prstGeom prst="straightConnector1">
            <a:avLst/>
          </a:prstGeom>
          <a:noFill/>
          <a:ln w="2857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0" y="0"/>
            <a:ext cx="9144000" cy="112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25" name="Shape 25"/>
          <p:cNvCxnSpPr/>
          <p:nvPr/>
        </p:nvCxnSpPr>
        <p:spPr>
          <a:xfrm>
            <a:off x="0" y="1127679"/>
            <a:ext cx="9144000" cy="0"/>
          </a:xfrm>
          <a:prstGeom prst="straightConnector1">
            <a:avLst/>
          </a:prstGeom>
          <a:noFill/>
          <a:ln w="2857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>
            <a:off x="0" y="4225081"/>
            <a:ext cx="9144000" cy="918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29" name="Shape 29"/>
          <p:cNvCxnSpPr/>
          <p:nvPr/>
        </p:nvCxnSpPr>
        <p:spPr>
          <a:xfrm>
            <a:off x="0" y="4225081"/>
            <a:ext cx="9144000" cy="0"/>
          </a:xfrm>
          <a:prstGeom prst="straightConnector1">
            <a:avLst/>
          </a:prstGeom>
          <a:noFill/>
          <a:ln w="2857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2"/>
              </a:buClr>
              <a:buSzPct val="100000"/>
              <a:buFont typeface="Trebuchet MS"/>
              <a:defRPr sz="3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480"/>
              </a:spcBef>
              <a:buClr>
                <a:schemeClr val="dk2"/>
              </a:buClr>
              <a:buSzPct val="100000"/>
              <a:buFont typeface="Trebuchet MS"/>
              <a:defRPr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spcBef>
                <a:spcPts val="480"/>
              </a:spcBef>
              <a:buClr>
                <a:schemeClr val="dk2"/>
              </a:buClr>
              <a:buSzPct val="100000"/>
              <a:buFont typeface="Trebuchet MS"/>
              <a:defRPr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ctrTitle"/>
          </p:nvPr>
        </p:nvSpPr>
        <p:spPr>
          <a:xfrm>
            <a:off x="685800" y="251975"/>
            <a:ext cx="8279399" cy="2757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Elementary World  Language </a:t>
            </a:r>
          </a:p>
          <a:p>
            <a:pPr>
              <a:spcBef>
                <a:spcPts val="0"/>
              </a:spcBef>
              <a:buNone/>
            </a:pPr>
            <a:r>
              <a:rPr lang="en" sz="3600"/>
              <a:t>Technology Option for Consideration</a:t>
            </a:r>
          </a:p>
        </p:txBody>
      </p:sp>
      <p:sp>
        <p:nvSpPr>
          <p:cNvPr id="34" name="Shape 34"/>
          <p:cNvSpPr txBox="1">
            <a:spLocks noGrp="1"/>
          </p:cNvSpPr>
          <p:nvPr>
            <p:ph type="subTitle" idx="1"/>
          </p:nvPr>
        </p:nvSpPr>
        <p:spPr>
          <a:xfrm>
            <a:off x="685800" y="3646400"/>
            <a:ext cx="7772400" cy="756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June 10, 2014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Support for ELL Students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3-5 ELL D97 Students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Dual language license to support ELL instruction 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Other schools districts reported: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57.3% increase in on ELL scores on ACCESS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Top 10% of learners improved ACCESS score by more than 200%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Other possible options for use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Staff members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Extra-curricular before/after school  programs</a:t>
            </a:r>
          </a:p>
          <a:p>
            <a:pPr marL="457200" lvl="0" indent="-4191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Possible fee-based parent subscriptions 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Cost of Rosetta Stone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Three year site licence for 2,000 users</a:t>
            </a:r>
          </a:p>
          <a:p>
            <a:pPr marL="457200" lvl="0" indent="0" rtl="0">
              <a:spcBef>
                <a:spcPts val="0"/>
              </a:spcBef>
              <a:buNone/>
            </a:pPr>
            <a:r>
              <a:rPr lang="en" sz="2400"/>
              <a:t>$131,988 (discount of $32,000 for 3 year license)</a:t>
            </a:r>
          </a:p>
          <a:p>
            <a:pPr marL="9144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$21.99/student/year</a:t>
            </a:r>
          </a:p>
          <a:p>
            <a:pPr lvl="0" rtl="0">
              <a:spcBef>
                <a:spcPts val="0"/>
              </a:spcBef>
              <a:buNone/>
            </a:pPr>
            <a:endParaRPr sz="2400"/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Timelines for Further Discussion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5167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Determine interest in proceeding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Provide additional information on Rosetta Stone and implementation plan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Questions?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200" y="53573"/>
            <a:ext cx="8229600" cy="1130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Current Elementary World Language FLES Program Model</a:t>
            </a:r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2"/>
              </a:buClr>
              <a:buSzPct val="36666"/>
              <a:buFont typeface="Arial"/>
              <a:buNone/>
            </a:pPr>
            <a:r>
              <a:rPr lang="en"/>
              <a:t>Grades K-2: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3X week; 30 minutes each; total 90 minutes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Grades 3-5:  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2X week; 30 minutes each; total 60 minutes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53573"/>
            <a:ext cx="8229600" cy="1150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marL="0" indent="0" rtl="0">
              <a:spcBef>
                <a:spcPts val="0"/>
              </a:spcBef>
              <a:buNone/>
            </a:pPr>
            <a:r>
              <a:rPr lang="en"/>
              <a:t>Foundation for Continuous Support for World Language Learning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16450" y="1641525"/>
            <a:ext cx="8229600" cy="2815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FLES teachers/families have seen changes of second language acquisition with the additional hour added in K-2.</a:t>
            </a:r>
          </a:p>
          <a:p>
            <a:pPr marL="457200" lvl="0" indent="-4191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Dr. Roberts’ charge: find a way to add time (“touches”) for grades 3-5; without adding staff and using technology if possible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An option to consider</a:t>
            </a:r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262425" y="1200150"/>
            <a:ext cx="8813399" cy="3775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600" b="1">
                <a:solidFill>
                  <a:srgbClr val="6D9EEB"/>
                </a:solidFill>
              </a:rPr>
              <a:t>Rosetta Stone Program Learning Model</a:t>
            </a:r>
          </a:p>
          <a:p>
            <a:pPr lvl="0" rtl="0">
              <a:spcBef>
                <a:spcPts val="0"/>
              </a:spcBef>
              <a:buNone/>
            </a:pPr>
            <a:endParaRPr sz="1400"/>
          </a:p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Independent study model using iPads</a:t>
            </a:r>
          </a:p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Access to studying with Rosetta Stone during school day or at home</a:t>
            </a:r>
          </a:p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Individualized instruction according to each learner’s pace</a:t>
            </a:r>
          </a:p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Tools that measure student’s progress </a:t>
            </a:r>
          </a:p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Tools for parents to be informed of their child’s progress</a:t>
            </a:r>
          </a:p>
        </p:txBody>
      </p:sp>
      <p:pic>
        <p:nvPicPr>
          <p:cNvPr id="53" name="Shape 5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672517" y="127300"/>
            <a:ext cx="2274157" cy="119692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Why Rosetta Stone?</a:t>
            </a:r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5203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Critical listening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Speaking practice</a:t>
            </a:r>
          </a:p>
          <a:p>
            <a:pPr marL="457200" lvl="0" indent="-4191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Focused on standards-based outcomes</a:t>
            </a:r>
          </a:p>
        </p:txBody>
      </p:sp>
      <p:pic>
        <p:nvPicPr>
          <p:cNvPr id="60" name="Shape 6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015975" y="3613475"/>
            <a:ext cx="3969174" cy="908599"/>
          </a:xfrm>
          <a:prstGeom prst="rect">
            <a:avLst/>
          </a:prstGeom>
        </p:spPr>
      </p:pic>
      <p:pic>
        <p:nvPicPr>
          <p:cNvPr id="61" name="Shape 61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5772613" y="1326600"/>
            <a:ext cx="3093586" cy="347279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Shape 6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518241" y="132199"/>
            <a:ext cx="6681732" cy="5011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Shape 7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053525" y="0"/>
            <a:ext cx="6857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Shape 7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281875" y="0"/>
            <a:ext cx="6857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How could Rosetta Stone be used?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368450" y="1864525"/>
            <a:ext cx="4142700" cy="2422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u="sng"/>
              <a:t>School</a:t>
            </a:r>
            <a:r>
              <a:rPr lang="en"/>
              <a:t> </a:t>
            </a:r>
            <a:r>
              <a:rPr lang="en" sz="2400"/>
              <a:t>(non FLES days)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Bell ringer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Center activity</a:t>
            </a:r>
          </a:p>
          <a:p>
            <a:pPr marL="457200" lvl="0" indent="-4191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Before/after school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body" idx="2"/>
          </p:nvPr>
        </p:nvSpPr>
        <p:spPr>
          <a:xfrm>
            <a:off x="4692275" y="1931575"/>
            <a:ext cx="3994500" cy="21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u="sng"/>
              <a:t>Home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Daily homework (15 minutes)</a:t>
            </a:r>
          </a:p>
          <a:p>
            <a:pPr marL="457200" lvl="0" indent="-4191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Summer </a:t>
            </a:r>
          </a:p>
        </p:txBody>
      </p:sp>
      <p:sp>
        <p:nvSpPr>
          <p:cNvPr id="84" name="Shape 84"/>
          <p:cNvSpPr txBox="1"/>
          <p:nvPr/>
        </p:nvSpPr>
        <p:spPr>
          <a:xfrm>
            <a:off x="368450" y="1323775"/>
            <a:ext cx="7335300" cy="61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>
                <a:solidFill>
                  <a:srgbClr val="6D9EEB"/>
                </a:solidFill>
                <a:latin typeface="Trebuchet MS"/>
                <a:ea typeface="Trebuchet MS"/>
                <a:cs typeface="Trebuchet MS"/>
                <a:sym typeface="Trebuchet MS"/>
              </a:rPr>
              <a:t>Use for 3rd-5th grade students</a:t>
            </a:r>
          </a:p>
        </p:txBody>
      </p:sp>
      <p:sp>
        <p:nvSpPr>
          <p:cNvPr id="85" name="Shape 85"/>
          <p:cNvSpPr txBox="1"/>
          <p:nvPr/>
        </p:nvSpPr>
        <p:spPr>
          <a:xfrm>
            <a:off x="502425" y="4220300"/>
            <a:ext cx="7893600" cy="569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 txBox="1"/>
          <p:nvPr/>
        </p:nvSpPr>
        <p:spPr>
          <a:xfrm>
            <a:off x="368450" y="4197350"/>
            <a:ext cx="7335300" cy="61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FLES teachers to monitor progress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khaki">
  <a:themeElements>
    <a:clrScheme name="Custom 349">
      <a:dk1>
        <a:srgbClr val="262626"/>
      </a:dk1>
      <a:lt1>
        <a:srgbClr val="E6D6BD"/>
      </a:lt1>
      <a:dk2>
        <a:srgbClr val="535353"/>
      </a:dk2>
      <a:lt2>
        <a:srgbClr val="B4AD9E"/>
      </a:lt2>
      <a:accent1>
        <a:srgbClr val="ADB48E"/>
      </a:accent1>
      <a:accent2>
        <a:srgbClr val="867961"/>
      </a:accent2>
      <a:accent3>
        <a:srgbClr val="CBB680"/>
      </a:accent3>
      <a:accent4>
        <a:srgbClr val="78A3C0"/>
      </a:accent4>
      <a:accent5>
        <a:srgbClr val="C0AE91"/>
      </a:accent5>
      <a:accent6>
        <a:srgbClr val="668874"/>
      </a:accent6>
      <a:hlink>
        <a:srgbClr val="4B94B3"/>
      </a:hlink>
      <a:folHlink>
        <a:srgbClr val="41414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357</Words>
  <Application>Microsoft Office PowerPoint</Application>
  <PresentationFormat>On-screen Show (16:9)</PresentationFormat>
  <Paragraphs>60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khaki</vt:lpstr>
      <vt:lpstr>Elementary World  Language  Technology Option for Consideration</vt:lpstr>
      <vt:lpstr>Current Elementary World Language FLES Program Model</vt:lpstr>
      <vt:lpstr>Foundation for Continuous Support for World Language Learning</vt:lpstr>
      <vt:lpstr>An option to consider</vt:lpstr>
      <vt:lpstr>Why Rosetta Stone?</vt:lpstr>
      <vt:lpstr>Slide 6</vt:lpstr>
      <vt:lpstr>Slide 7</vt:lpstr>
      <vt:lpstr>Slide 8</vt:lpstr>
      <vt:lpstr>How could Rosetta Stone be used?</vt:lpstr>
      <vt:lpstr>Support for ELL Students</vt:lpstr>
      <vt:lpstr>Other possible options for use</vt:lpstr>
      <vt:lpstr>Cost of Rosetta Stone</vt:lpstr>
      <vt:lpstr>Timelines for Further Discussion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Elementary World  Language  Technology Option for Consideration</dc:title>
  <dc:creator>Sheryl Marinier</dc:creator>
  <cp:lastModifiedBy>smarinier</cp:lastModifiedBy>
  <cp:revision>1</cp:revision>
  <dcterms:modified xsi:type="dcterms:W3CDTF">2014-06-10T23:05:08Z</dcterms:modified>
</cp:coreProperties>
</file>