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59"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C6C462-8219-4661-9AD3-141BADE33F4A}" type="datetimeFigureOut">
              <a:rPr lang="en-US" smtClean="0"/>
              <a:pPr/>
              <a:t>10/30/2012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3F940-81C3-4175-8245-121F8E21B8B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C6C462-8219-4661-9AD3-141BADE33F4A}" type="datetimeFigureOut">
              <a:rPr lang="en-US" smtClean="0"/>
              <a:pPr/>
              <a:t>10/30/2012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3F940-81C3-4175-8245-121F8E21B8B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C6C462-8219-4661-9AD3-141BADE33F4A}" type="datetimeFigureOut">
              <a:rPr lang="en-US" smtClean="0"/>
              <a:pPr/>
              <a:t>10/30/2012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3F940-81C3-4175-8245-121F8E21B8B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C6C462-8219-4661-9AD3-141BADE33F4A}" type="datetimeFigureOut">
              <a:rPr lang="en-US" smtClean="0"/>
              <a:pPr/>
              <a:t>10/30/2012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3F940-81C3-4175-8245-121F8E21B8B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C6C462-8219-4661-9AD3-141BADE33F4A}" type="datetimeFigureOut">
              <a:rPr lang="en-US" smtClean="0"/>
              <a:pPr/>
              <a:t>10/30/2012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3F940-81C3-4175-8245-121F8E21B8B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C6C462-8219-4661-9AD3-141BADE33F4A}" type="datetimeFigureOut">
              <a:rPr lang="en-US" smtClean="0"/>
              <a:pPr/>
              <a:t>10/30/2012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B3F940-81C3-4175-8245-121F8E21B8B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C6C462-8219-4661-9AD3-141BADE33F4A}" type="datetimeFigureOut">
              <a:rPr lang="en-US" smtClean="0"/>
              <a:pPr/>
              <a:t>10/30/2012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B3F940-81C3-4175-8245-121F8E21B8B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C6C462-8219-4661-9AD3-141BADE33F4A}" type="datetimeFigureOut">
              <a:rPr lang="en-US" smtClean="0"/>
              <a:pPr/>
              <a:t>10/30/2012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B3F940-81C3-4175-8245-121F8E21B8B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C6C462-8219-4661-9AD3-141BADE33F4A}" type="datetimeFigureOut">
              <a:rPr lang="en-US" smtClean="0"/>
              <a:pPr/>
              <a:t>10/30/2012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B3F940-81C3-4175-8245-121F8E21B8B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C6C462-8219-4661-9AD3-141BADE33F4A}" type="datetimeFigureOut">
              <a:rPr lang="en-US" smtClean="0"/>
              <a:pPr/>
              <a:t>10/30/2012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B3F940-81C3-4175-8245-121F8E21B8B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C6C462-8219-4661-9AD3-141BADE33F4A}" type="datetimeFigureOut">
              <a:rPr lang="en-US" smtClean="0"/>
              <a:pPr/>
              <a:t>10/30/2012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B3F940-81C3-4175-8245-121F8E21B8B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C6C462-8219-4661-9AD3-141BADE33F4A}" type="datetimeFigureOut">
              <a:rPr lang="en-US" smtClean="0"/>
              <a:pPr/>
              <a:t>10/30/2012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B3F940-81C3-4175-8245-121F8E21B8B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772400" cy="2228850"/>
          </a:xfrm>
        </p:spPr>
        <p:txBody>
          <a:bodyPr>
            <a:normAutofit/>
          </a:bodyPr>
          <a:lstStyle/>
          <a:p>
            <a:r>
              <a:rPr lang="en-US" b="1" dirty="0">
                <a:solidFill>
                  <a:schemeClr val="accent3">
                    <a:lumMod val="50000"/>
                  </a:schemeClr>
                </a:solidFill>
              </a:rPr>
              <a:t>Committee for Legislative Action, Intervention and Monitoring (C.L.A.I.M.) </a:t>
            </a:r>
            <a:endParaRPr lang="en-US" dirty="0">
              <a:solidFill>
                <a:schemeClr val="accent3">
                  <a:lumMod val="50000"/>
                </a:schemeClr>
              </a:solidFill>
            </a:endParaRPr>
          </a:p>
        </p:txBody>
      </p:sp>
      <p:sp>
        <p:nvSpPr>
          <p:cNvPr id="3" name="Subtitle 2"/>
          <p:cNvSpPr>
            <a:spLocks noGrp="1"/>
          </p:cNvSpPr>
          <p:nvPr>
            <p:ph type="subTitle" idx="1"/>
          </p:nvPr>
        </p:nvSpPr>
        <p:spPr/>
        <p:txBody>
          <a:bodyPr>
            <a:normAutofit/>
          </a:bodyPr>
          <a:lstStyle/>
          <a:p>
            <a:r>
              <a:rPr lang="en-US" sz="4800" b="1" dirty="0" smtClean="0">
                <a:solidFill>
                  <a:schemeClr val="accent3">
                    <a:lumMod val="50000"/>
                  </a:schemeClr>
                </a:solidFill>
              </a:rPr>
              <a:t>2012-2013 </a:t>
            </a:r>
          </a:p>
          <a:p>
            <a:r>
              <a:rPr lang="en-US" sz="4800" b="1" dirty="0" smtClean="0">
                <a:solidFill>
                  <a:schemeClr val="accent3">
                    <a:lumMod val="50000"/>
                  </a:schemeClr>
                </a:solidFill>
              </a:rPr>
              <a:t>Work Plan</a:t>
            </a:r>
            <a:endParaRPr lang="en-US" sz="4800" b="1"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solidFill>
                  <a:schemeClr val="accent3">
                    <a:lumMod val="50000"/>
                  </a:schemeClr>
                </a:solidFill>
              </a:rPr>
              <a:t>Full Committee</a:t>
            </a:r>
            <a:r>
              <a:rPr lang="en-US" dirty="0">
                <a:solidFill>
                  <a:schemeClr val="accent3">
                    <a:lumMod val="50000"/>
                  </a:schemeClr>
                </a:solidFill>
              </a:rPr>
              <a:t/>
            </a:r>
            <a:br>
              <a:rPr lang="en-US" dirty="0">
                <a:solidFill>
                  <a:schemeClr val="accent3">
                    <a:lumMod val="50000"/>
                  </a:schemeClr>
                </a:solidFill>
              </a:rPr>
            </a:br>
            <a:endParaRPr lang="en-US" dirty="0">
              <a:solidFill>
                <a:schemeClr val="accent3">
                  <a:lumMod val="50000"/>
                </a:schemeClr>
              </a:solidFill>
            </a:endParaRPr>
          </a:p>
        </p:txBody>
      </p:sp>
      <p:sp>
        <p:nvSpPr>
          <p:cNvPr id="3" name="Content Placeholder 2"/>
          <p:cNvSpPr>
            <a:spLocks noGrp="1"/>
          </p:cNvSpPr>
          <p:nvPr>
            <p:ph idx="1"/>
          </p:nvPr>
        </p:nvSpPr>
        <p:spPr/>
        <p:txBody>
          <a:bodyPr>
            <a:normAutofit fontScale="47500" lnSpcReduction="20000"/>
          </a:bodyPr>
          <a:lstStyle/>
          <a:p>
            <a:r>
              <a:rPr lang="en-US" b="1" dirty="0">
                <a:solidFill>
                  <a:schemeClr val="accent3">
                    <a:lumMod val="50000"/>
                  </a:schemeClr>
                </a:solidFill>
              </a:rPr>
              <a:t>Accomplishments</a:t>
            </a:r>
            <a:endParaRPr lang="en-US" sz="2800" dirty="0">
              <a:solidFill>
                <a:schemeClr val="accent3">
                  <a:lumMod val="50000"/>
                </a:schemeClr>
              </a:solidFill>
            </a:endParaRPr>
          </a:p>
          <a:p>
            <a:pPr lvl="0"/>
            <a:r>
              <a:rPr lang="en-US" dirty="0">
                <a:solidFill>
                  <a:schemeClr val="accent3">
                    <a:lumMod val="50000"/>
                  </a:schemeClr>
                </a:solidFill>
              </a:rPr>
              <a:t>Established committee protocol and policies</a:t>
            </a:r>
            <a:endParaRPr lang="en-US" sz="2800" dirty="0">
              <a:solidFill>
                <a:schemeClr val="accent3">
                  <a:lumMod val="50000"/>
                </a:schemeClr>
              </a:solidFill>
            </a:endParaRPr>
          </a:p>
          <a:p>
            <a:pPr lvl="0"/>
            <a:r>
              <a:rPr lang="en-US" dirty="0">
                <a:solidFill>
                  <a:schemeClr val="accent3">
                    <a:lumMod val="50000"/>
                  </a:schemeClr>
                </a:solidFill>
              </a:rPr>
              <a:t>Developed three subcommittees based on the Board’s legislative issue priorities (Finance, KIDS, and Data Sharing)</a:t>
            </a:r>
            <a:endParaRPr lang="en-US" sz="2800" dirty="0">
              <a:solidFill>
                <a:schemeClr val="accent3">
                  <a:lumMod val="50000"/>
                </a:schemeClr>
              </a:solidFill>
            </a:endParaRPr>
          </a:p>
          <a:p>
            <a:pPr lvl="0"/>
            <a:r>
              <a:rPr lang="en-US" dirty="0">
                <a:solidFill>
                  <a:schemeClr val="accent3">
                    <a:lumMod val="50000"/>
                  </a:schemeClr>
                </a:solidFill>
              </a:rPr>
              <a:t>Drafted and approved formal description of committee’s mission (see attached)</a:t>
            </a:r>
            <a:endParaRPr lang="en-US" sz="2800" dirty="0">
              <a:solidFill>
                <a:schemeClr val="accent3">
                  <a:lumMod val="50000"/>
                </a:schemeClr>
              </a:solidFill>
            </a:endParaRPr>
          </a:p>
          <a:p>
            <a:pPr lvl="0"/>
            <a:r>
              <a:rPr lang="en-US" dirty="0">
                <a:solidFill>
                  <a:schemeClr val="accent3">
                    <a:lumMod val="50000"/>
                  </a:schemeClr>
                </a:solidFill>
              </a:rPr>
              <a:t>Held nine open meetings since January 2012</a:t>
            </a:r>
            <a:endParaRPr lang="en-US" sz="2800" dirty="0">
              <a:solidFill>
                <a:schemeClr val="accent3">
                  <a:lumMod val="50000"/>
                </a:schemeClr>
              </a:solidFill>
            </a:endParaRPr>
          </a:p>
          <a:p>
            <a:pPr lvl="0"/>
            <a:r>
              <a:rPr lang="en-US" dirty="0">
                <a:solidFill>
                  <a:schemeClr val="accent3">
                    <a:lumMod val="50000"/>
                  </a:schemeClr>
                </a:solidFill>
              </a:rPr>
              <a:t>Invited guest speakers to meetings to build knowledge base and relationships, including:</a:t>
            </a:r>
            <a:endParaRPr lang="en-US" sz="2800" dirty="0">
              <a:solidFill>
                <a:schemeClr val="accent3">
                  <a:lumMod val="50000"/>
                </a:schemeClr>
              </a:solidFill>
            </a:endParaRPr>
          </a:p>
          <a:p>
            <a:pPr lvl="1"/>
            <a:r>
              <a:rPr lang="en-US" dirty="0">
                <a:solidFill>
                  <a:schemeClr val="accent3">
                    <a:lumMod val="50000"/>
                  </a:schemeClr>
                </a:solidFill>
              </a:rPr>
              <a:t>Erika Lindley, Executive Director of ED-RED</a:t>
            </a:r>
          </a:p>
          <a:p>
            <a:pPr lvl="1"/>
            <a:r>
              <a:rPr lang="en-US" dirty="0">
                <a:solidFill>
                  <a:schemeClr val="accent3">
                    <a:lumMod val="50000"/>
                  </a:schemeClr>
                </a:solidFill>
              </a:rPr>
              <a:t>Mary Anderson, Illinois’ Executive Director for Stand for Children</a:t>
            </a:r>
            <a:endParaRPr lang="en-US" sz="2400" dirty="0">
              <a:solidFill>
                <a:schemeClr val="accent3">
                  <a:lumMod val="50000"/>
                </a:schemeClr>
              </a:solidFill>
            </a:endParaRPr>
          </a:p>
          <a:p>
            <a:pPr lvl="1"/>
            <a:r>
              <a:rPr lang="en-US" dirty="0">
                <a:solidFill>
                  <a:schemeClr val="accent3">
                    <a:lumMod val="50000"/>
                  </a:schemeClr>
                </a:solidFill>
              </a:rPr>
              <a:t>Steve </a:t>
            </a:r>
            <a:r>
              <a:rPr lang="en-US" dirty="0" err="1">
                <a:solidFill>
                  <a:schemeClr val="accent3">
                    <a:lumMod val="50000"/>
                  </a:schemeClr>
                </a:solidFill>
              </a:rPr>
              <a:t>Richart</a:t>
            </a:r>
            <a:r>
              <a:rPr lang="en-US" dirty="0">
                <a:solidFill>
                  <a:schemeClr val="accent3">
                    <a:lumMod val="50000"/>
                  </a:schemeClr>
                </a:solidFill>
              </a:rPr>
              <a:t> (attorney), Felicia Starks Turner (D97) and Meg Ross (D97) re: data sharing </a:t>
            </a:r>
            <a:r>
              <a:rPr lang="en-US" dirty="0" smtClean="0">
                <a:solidFill>
                  <a:schemeClr val="accent3">
                    <a:lumMod val="50000"/>
                  </a:schemeClr>
                </a:solidFill>
              </a:rPr>
              <a:t>law</a:t>
            </a:r>
            <a:endParaRPr lang="en-US" sz="2400" dirty="0" smtClean="0">
              <a:solidFill>
                <a:schemeClr val="accent3">
                  <a:lumMod val="50000"/>
                </a:schemeClr>
              </a:solidFill>
            </a:endParaRPr>
          </a:p>
          <a:p>
            <a:pPr lvl="1">
              <a:buNone/>
            </a:pPr>
            <a:r>
              <a:rPr lang="en-US" b="1" dirty="0">
                <a:solidFill>
                  <a:schemeClr val="accent3">
                    <a:lumMod val="50000"/>
                  </a:schemeClr>
                </a:solidFill>
              </a:rPr>
              <a:t> </a:t>
            </a:r>
            <a:endParaRPr lang="en-US" sz="2800" dirty="0">
              <a:solidFill>
                <a:schemeClr val="accent3">
                  <a:lumMod val="50000"/>
                </a:schemeClr>
              </a:solidFill>
            </a:endParaRPr>
          </a:p>
          <a:p>
            <a:r>
              <a:rPr lang="en-US" b="1" dirty="0">
                <a:solidFill>
                  <a:schemeClr val="accent3">
                    <a:lumMod val="50000"/>
                  </a:schemeClr>
                </a:solidFill>
              </a:rPr>
              <a:t>Goals</a:t>
            </a:r>
            <a:endParaRPr lang="en-US" sz="2800" dirty="0">
              <a:solidFill>
                <a:schemeClr val="accent3">
                  <a:lumMod val="50000"/>
                </a:schemeClr>
              </a:solidFill>
            </a:endParaRPr>
          </a:p>
          <a:p>
            <a:pPr lvl="0"/>
            <a:r>
              <a:rPr lang="en-US" dirty="0">
                <a:solidFill>
                  <a:schemeClr val="accent3">
                    <a:lumMod val="50000"/>
                  </a:schemeClr>
                </a:solidFill>
              </a:rPr>
              <a:t>Maintain this work plan through the coming year and revise goals as necessary</a:t>
            </a:r>
            <a:endParaRPr lang="en-US" sz="2800" dirty="0">
              <a:solidFill>
                <a:schemeClr val="accent3">
                  <a:lumMod val="50000"/>
                </a:schemeClr>
              </a:solidFill>
            </a:endParaRPr>
          </a:p>
          <a:p>
            <a:pPr lvl="0"/>
            <a:r>
              <a:rPr lang="en-US" dirty="0">
                <a:solidFill>
                  <a:schemeClr val="accent3">
                    <a:lumMod val="50000"/>
                  </a:schemeClr>
                </a:solidFill>
              </a:rPr>
              <a:t>Continue to build the committee’s relationships with key state legislators and encourage their perception that C.L.A.I.M. is an active advocate for District 97 and important ally</a:t>
            </a:r>
            <a:endParaRPr lang="en-US" sz="2800" dirty="0">
              <a:solidFill>
                <a:schemeClr val="accent3">
                  <a:lumMod val="50000"/>
                </a:schemeClr>
              </a:solidFill>
            </a:endParaRPr>
          </a:p>
          <a:p>
            <a:pPr lvl="0"/>
            <a:r>
              <a:rPr lang="en-US" dirty="0">
                <a:solidFill>
                  <a:schemeClr val="accent3">
                    <a:lumMod val="50000"/>
                  </a:schemeClr>
                </a:solidFill>
              </a:rPr>
              <a:t>Keep the Board informed of important developments to its priority legislative issues, as well as new legislative issues that the Board might consider as additional priorities</a:t>
            </a:r>
            <a:endParaRPr lang="en-US" sz="2800" dirty="0">
              <a:solidFill>
                <a:schemeClr val="accent3">
                  <a:lumMod val="50000"/>
                </a:schemeClr>
              </a:solidFill>
            </a:endParaRPr>
          </a:p>
          <a:p>
            <a:pPr>
              <a:buNone/>
            </a:pPr>
            <a:endParaRPr lang="en-US" sz="2800" dirty="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fontScale="90000"/>
          </a:bodyPr>
          <a:lstStyle/>
          <a:p>
            <a:r>
              <a:rPr lang="en-US" b="1" u="sng" dirty="0">
                <a:solidFill>
                  <a:schemeClr val="accent3">
                    <a:lumMod val="50000"/>
                  </a:schemeClr>
                </a:solidFill>
              </a:rPr>
              <a:t>Finance Subcommittee</a:t>
            </a:r>
            <a:r>
              <a:rPr lang="en-US" dirty="0">
                <a:solidFill>
                  <a:schemeClr val="accent3">
                    <a:lumMod val="50000"/>
                  </a:schemeClr>
                </a:solidFill>
              </a:rPr>
              <a:t/>
            </a:r>
            <a:br>
              <a:rPr lang="en-US" dirty="0">
                <a:solidFill>
                  <a:schemeClr val="accent3">
                    <a:lumMod val="50000"/>
                  </a:schemeClr>
                </a:solidFill>
              </a:rPr>
            </a:br>
            <a:endParaRPr lang="en-US" dirty="0">
              <a:solidFill>
                <a:schemeClr val="accent3">
                  <a:lumMod val="50000"/>
                </a:schemeClr>
              </a:solidFill>
            </a:endParaRPr>
          </a:p>
        </p:txBody>
      </p:sp>
      <p:sp>
        <p:nvSpPr>
          <p:cNvPr id="3" name="Content Placeholder 2"/>
          <p:cNvSpPr>
            <a:spLocks noGrp="1"/>
          </p:cNvSpPr>
          <p:nvPr>
            <p:ph idx="1"/>
          </p:nvPr>
        </p:nvSpPr>
        <p:spPr/>
        <p:txBody>
          <a:bodyPr>
            <a:normAutofit fontScale="55000" lnSpcReduction="20000"/>
          </a:bodyPr>
          <a:lstStyle/>
          <a:p>
            <a:r>
              <a:rPr lang="en-US" b="1" dirty="0">
                <a:solidFill>
                  <a:schemeClr val="accent3">
                    <a:lumMod val="50000"/>
                  </a:schemeClr>
                </a:solidFill>
              </a:rPr>
              <a:t>Accomplishments</a:t>
            </a:r>
            <a:endParaRPr lang="en-US" dirty="0">
              <a:solidFill>
                <a:schemeClr val="accent3">
                  <a:lumMod val="50000"/>
                </a:schemeClr>
              </a:solidFill>
            </a:endParaRPr>
          </a:p>
          <a:p>
            <a:pPr lvl="0"/>
            <a:r>
              <a:rPr lang="en-US" dirty="0">
                <a:solidFill>
                  <a:schemeClr val="accent3">
                    <a:lumMod val="50000"/>
                  </a:schemeClr>
                </a:solidFill>
              </a:rPr>
              <a:t>Submitted two IASB resolutions, including one that was accepted and will be voted on by delegates at the November state conference</a:t>
            </a:r>
          </a:p>
          <a:p>
            <a:pPr lvl="0"/>
            <a:r>
              <a:rPr lang="en-US" dirty="0">
                <a:solidFill>
                  <a:schemeClr val="accent3">
                    <a:lumMod val="50000"/>
                  </a:schemeClr>
                </a:solidFill>
              </a:rPr>
              <a:t>Met with Therese O’Neill, Assistant Superintendent for Finances, to discuss and learn about the District’s finances</a:t>
            </a:r>
          </a:p>
          <a:p>
            <a:pPr lvl="0"/>
            <a:r>
              <a:rPr lang="en-US" dirty="0">
                <a:solidFill>
                  <a:schemeClr val="accent3">
                    <a:lumMod val="50000"/>
                  </a:schemeClr>
                </a:solidFill>
              </a:rPr>
              <a:t>Developed finance impact statement to give to state legislators</a:t>
            </a:r>
          </a:p>
          <a:p>
            <a:pPr lvl="0"/>
            <a:r>
              <a:rPr lang="en-US" dirty="0">
                <a:solidFill>
                  <a:schemeClr val="accent3">
                    <a:lumMod val="50000"/>
                  </a:schemeClr>
                </a:solidFill>
              </a:rPr>
              <a:t>Made preliminary contact with Rep. Lilly and Sen. </a:t>
            </a:r>
            <a:r>
              <a:rPr lang="en-US" dirty="0" err="1">
                <a:solidFill>
                  <a:schemeClr val="accent3">
                    <a:lumMod val="50000"/>
                  </a:schemeClr>
                </a:solidFill>
              </a:rPr>
              <a:t>Lightford</a:t>
            </a:r>
            <a:r>
              <a:rPr lang="en-US" dirty="0">
                <a:solidFill>
                  <a:schemeClr val="accent3">
                    <a:lumMod val="50000"/>
                  </a:schemeClr>
                </a:solidFill>
              </a:rPr>
              <a:t> and obtained legislator availability for a meeting with C.L.A.I.M. representatives</a:t>
            </a:r>
          </a:p>
          <a:p>
            <a:pPr>
              <a:buNone/>
            </a:pPr>
            <a:r>
              <a:rPr lang="en-US" dirty="0">
                <a:solidFill>
                  <a:schemeClr val="accent3">
                    <a:lumMod val="50000"/>
                  </a:schemeClr>
                </a:solidFill>
              </a:rPr>
              <a:t> </a:t>
            </a:r>
          </a:p>
          <a:p>
            <a:r>
              <a:rPr lang="en-US" b="1" dirty="0">
                <a:solidFill>
                  <a:schemeClr val="accent3">
                    <a:lumMod val="50000"/>
                  </a:schemeClr>
                </a:solidFill>
              </a:rPr>
              <a:t>Goals</a:t>
            </a:r>
            <a:endParaRPr lang="en-US" dirty="0">
              <a:solidFill>
                <a:schemeClr val="accent3">
                  <a:lumMod val="50000"/>
                </a:schemeClr>
              </a:solidFill>
            </a:endParaRPr>
          </a:p>
          <a:p>
            <a:pPr lvl="0"/>
            <a:r>
              <a:rPr lang="en-US" dirty="0">
                <a:solidFill>
                  <a:schemeClr val="accent3">
                    <a:lumMod val="50000"/>
                  </a:schemeClr>
                </a:solidFill>
              </a:rPr>
              <a:t>Obtain Board approval for finance impact statement (see attached) and guidance on legislative positions</a:t>
            </a:r>
          </a:p>
          <a:p>
            <a:pPr lvl="0"/>
            <a:r>
              <a:rPr lang="en-US" dirty="0">
                <a:solidFill>
                  <a:schemeClr val="accent3">
                    <a:lumMod val="50000"/>
                  </a:schemeClr>
                </a:solidFill>
              </a:rPr>
              <a:t>Meet with legislators in small groups and introduce C.L.A.I.M. and its objectives, particularly related to pressing financial issues</a:t>
            </a:r>
          </a:p>
          <a:p>
            <a:pPr lvl="0"/>
            <a:r>
              <a:rPr lang="en-US" dirty="0">
                <a:solidFill>
                  <a:schemeClr val="accent3">
                    <a:lumMod val="50000"/>
                  </a:schemeClr>
                </a:solidFill>
              </a:rPr>
              <a:t>Hold large-format, public legislator forum to engage the community and build relationships</a:t>
            </a:r>
            <a:br>
              <a:rPr lang="en-US" dirty="0">
                <a:solidFill>
                  <a:schemeClr val="accent3">
                    <a:lumMod val="50000"/>
                  </a:schemeClr>
                </a:solidFill>
              </a:rPr>
            </a:br>
            <a:endParaRPr lang="en-US" dirty="0">
              <a:solidFill>
                <a:schemeClr val="accent3">
                  <a:lumMod val="50000"/>
                </a:schemeClr>
              </a:solidFill>
            </a:endParaRP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normAutofit fontScale="90000"/>
          </a:bodyPr>
          <a:lstStyle/>
          <a:p>
            <a:r>
              <a:rPr lang="en-US" sz="3100" b="1" u="sng" dirty="0"/>
              <a:t>THE IMPACT OF FUNDING DECISIONS ON DISTRICT 97</a:t>
            </a:r>
            <a:r>
              <a:rPr lang="en-US" dirty="0"/>
              <a:t/>
            </a:r>
            <a:br>
              <a:rPr lang="en-US" dirty="0"/>
            </a:br>
            <a:endParaRPr lang="en-US" dirty="0"/>
          </a:p>
        </p:txBody>
      </p:sp>
      <p:sp>
        <p:nvSpPr>
          <p:cNvPr id="3" name="Content Placeholder 2"/>
          <p:cNvSpPr>
            <a:spLocks noGrp="1"/>
          </p:cNvSpPr>
          <p:nvPr>
            <p:ph idx="1"/>
          </p:nvPr>
        </p:nvSpPr>
        <p:spPr>
          <a:xfrm>
            <a:off x="457200" y="1524000"/>
            <a:ext cx="8229600" cy="4602163"/>
          </a:xfrm>
        </p:spPr>
        <p:txBody>
          <a:bodyPr>
            <a:normAutofit fontScale="47500" lnSpcReduction="20000"/>
          </a:bodyPr>
          <a:lstStyle/>
          <a:p>
            <a:pPr algn="ctr">
              <a:buNone/>
            </a:pPr>
            <a:r>
              <a:rPr lang="en-US" sz="2200" b="1" u="sng" dirty="0" smtClean="0"/>
              <a:t>Introduction</a:t>
            </a:r>
          </a:p>
          <a:p>
            <a:endParaRPr lang="en-US" sz="1200" dirty="0" smtClean="0"/>
          </a:p>
          <a:p>
            <a:r>
              <a:rPr lang="en-US" sz="2200" dirty="0" smtClean="0"/>
              <a:t>The Committee for Legislative Action, Intervention and Monitoring (C.L.A.I.M.) is charged by the Oak Park District 97 Board of Education to advocate for government policies and legislation that support our local efforts to provide every student with a high quality education.  One area of our focus is legislation which places an unfair financial burden on school districts.</a:t>
            </a:r>
          </a:p>
          <a:p>
            <a:pPr>
              <a:buNone/>
            </a:pPr>
            <a:r>
              <a:rPr lang="en-US" sz="1900" b="1" dirty="0" smtClean="0"/>
              <a:t/>
            </a:r>
            <a:br>
              <a:rPr lang="en-US" sz="1900" b="1" dirty="0" smtClean="0"/>
            </a:br>
            <a:endParaRPr lang="en-US" sz="1900" dirty="0" smtClean="0"/>
          </a:p>
          <a:p>
            <a:r>
              <a:rPr lang="en-US" sz="2200" dirty="0" smtClean="0"/>
              <a:t>For the 2011 to 2012 school year, District 97 employed 457 full-time teachers, 47 administrative and support staff, 200.5 non-certified staff, and an additional 11 part-time teachers – over 715 individuals.  These employees served a total of 5,579 students in 10 different schools.  District 97 is known for its relative diversity, and the numbers support the reputation:  approximately 23% of D97 students are African American, 4.65% are Asian, 5.22% are Hispanic, 0.12% are Native American, 57.28% are Caucasian, and nearly 10% are multiracial.</a:t>
            </a:r>
          </a:p>
          <a:p>
            <a:pPr algn="ctr">
              <a:buNone/>
            </a:pPr>
            <a:endParaRPr lang="en-US" sz="2200" b="1" u="sng" smtClean="0"/>
          </a:p>
          <a:p>
            <a:pPr algn="ctr">
              <a:buNone/>
            </a:pPr>
            <a:r>
              <a:rPr lang="en-US" sz="2200" b="1" u="sng" smtClean="0"/>
              <a:t>Local </a:t>
            </a:r>
            <a:r>
              <a:rPr lang="en-US" sz="2200" b="1" u="sng" dirty="0" smtClean="0"/>
              <a:t>Burden</a:t>
            </a:r>
          </a:p>
          <a:p>
            <a:endParaRPr lang="en-US" sz="2200" dirty="0" smtClean="0"/>
          </a:p>
          <a:p>
            <a:r>
              <a:rPr lang="en-US" sz="2200" dirty="0" smtClean="0"/>
              <a:t>District 97 not only provides exceptional – and exceptionally important – services to our children, it is also a major economic engine and source of employment for our region.  When costs are shifted to the District, however, its level of service and the local economy are threatened.  Class sizes necessarily increase as the District has less money to spend on teachers, and the local taxpayers are forced to choose between a worse education for the community’s children or an even higher tax burden.  In 2012, 74.88% of District 97’s revenue will come from local taxes – that is $63,005,250 paid primarily by homeowners in a town without manufacturing or any significant corporate tax base, and which recently incurred a 3.8% property tax increase pursuant to the District’s 2011 referendum.</a:t>
            </a:r>
          </a:p>
          <a:p>
            <a:endParaRPr lang="en-US" sz="1900" dirty="0" smtClean="0"/>
          </a:p>
          <a:p>
            <a:pPr algn="ctr">
              <a:buNone/>
            </a:pPr>
            <a:r>
              <a:rPr lang="en-US" sz="2200" b="1" u="sng" dirty="0" smtClean="0"/>
              <a:t>Pension Reform</a:t>
            </a:r>
          </a:p>
          <a:p>
            <a:endParaRPr lang="en-US" sz="1900" dirty="0" smtClean="0"/>
          </a:p>
          <a:p>
            <a:r>
              <a:rPr lang="en-US" sz="2200" dirty="0" smtClean="0"/>
              <a:t>If the pension funding burden is transferred to the District, it will cost the community dearly.  For every 1% of teacher salaries that the district has to pay to fund the pension, the district loses over $</a:t>
            </a:r>
            <a:r>
              <a:rPr lang="en-US" sz="2200" dirty="0" smtClean="0">
                <a:solidFill>
                  <a:srgbClr val="FF0000"/>
                </a:solidFill>
              </a:rPr>
              <a:t>425,000</a:t>
            </a:r>
            <a:r>
              <a:rPr lang="en-US" sz="2200" dirty="0" smtClean="0"/>
              <a:t> that could be spent on instruction – the equivalent of </a:t>
            </a:r>
            <a:r>
              <a:rPr lang="en-US" sz="2200" dirty="0" smtClean="0">
                <a:solidFill>
                  <a:srgbClr val="FF0000"/>
                </a:solidFill>
              </a:rPr>
              <a:t>7.75</a:t>
            </a:r>
            <a:r>
              <a:rPr lang="en-US" sz="2200" dirty="0" smtClean="0"/>
              <a:t> full-time teachers.*   If the full pension burden is transferred to the District, it would cost the equivalent of over </a:t>
            </a:r>
            <a:r>
              <a:rPr lang="en-US" sz="2200" dirty="0" smtClean="0">
                <a:solidFill>
                  <a:srgbClr val="FF0000"/>
                </a:solidFill>
              </a:rPr>
              <a:t>72</a:t>
            </a:r>
            <a:r>
              <a:rPr lang="en-US" sz="2200" dirty="0" smtClean="0"/>
              <a:t> teachers.  That is approximately </a:t>
            </a:r>
            <a:r>
              <a:rPr lang="en-US" sz="2200" u="sng" dirty="0" smtClean="0"/>
              <a:t>half</a:t>
            </a:r>
            <a:r>
              <a:rPr lang="en-US" sz="2200" dirty="0" smtClean="0"/>
              <a:t> of all of the District’s 1</a:t>
            </a:r>
            <a:r>
              <a:rPr lang="en-US" sz="2200" baseline="30000" dirty="0" smtClean="0"/>
              <a:t>st</a:t>
            </a:r>
            <a:r>
              <a:rPr lang="en-US" sz="2200" dirty="0" smtClean="0"/>
              <a:t> through 5</a:t>
            </a:r>
            <a:r>
              <a:rPr lang="en-US" sz="2200" baseline="30000" dirty="0" smtClean="0"/>
              <a:t>th</a:t>
            </a:r>
            <a:r>
              <a:rPr lang="en-US" sz="2200" dirty="0" smtClean="0"/>
              <a:t> grade teachers – meaning that the cost shift could </a:t>
            </a:r>
            <a:r>
              <a:rPr lang="en-US" sz="2200" u="sng" dirty="0" smtClean="0"/>
              <a:t>double</a:t>
            </a:r>
            <a:r>
              <a:rPr lang="en-US" sz="2200" dirty="0" smtClean="0"/>
              <a:t> class size in all 1</a:t>
            </a:r>
            <a:r>
              <a:rPr lang="en-US" sz="2200" baseline="30000" dirty="0" smtClean="0"/>
              <a:t>st</a:t>
            </a:r>
            <a:r>
              <a:rPr lang="en-US" sz="2200" dirty="0" smtClean="0"/>
              <a:t> through 5</a:t>
            </a:r>
            <a:r>
              <a:rPr lang="en-US" sz="2200" baseline="30000" dirty="0" smtClean="0"/>
              <a:t>th</a:t>
            </a:r>
            <a:r>
              <a:rPr lang="en-US" sz="2200" dirty="0" smtClean="0"/>
              <a:t> grade classes within the District.</a:t>
            </a:r>
          </a:p>
          <a:p>
            <a:endParaRPr lang="en-US" sz="2200" dirty="0" smtClean="0"/>
          </a:p>
          <a:p>
            <a:endParaRPr lang="en-US" sz="1900" dirty="0" smtClean="0"/>
          </a:p>
          <a:p>
            <a:endParaRPr lang="en-US" sz="1200" dirty="0" smtClean="0"/>
          </a:p>
          <a:p>
            <a:endParaRPr lang="en-US" sz="1200" dirty="0" smtClean="0"/>
          </a:p>
          <a:p>
            <a:endParaRPr lang="en-US" sz="1200" dirty="0" smtClean="0"/>
          </a:p>
          <a:p>
            <a:r>
              <a:rPr lang="en-US" sz="1200" dirty="0" smtClean="0"/>
              <a:t>*The average teacher salary in Oak Park District 97 is $55,000.</a:t>
            </a:r>
          </a:p>
          <a:p>
            <a:endParaRPr lang="en-US" sz="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pPr algn="ctr">
              <a:buNone/>
            </a:pPr>
            <a:r>
              <a:rPr lang="en-US" b="1" u="sng" dirty="0" smtClean="0"/>
              <a:t>General State Aid</a:t>
            </a:r>
          </a:p>
          <a:p>
            <a:pPr algn="ctr"/>
            <a:endParaRPr lang="en-US" b="1" u="sng" dirty="0" smtClean="0"/>
          </a:p>
          <a:p>
            <a:r>
              <a:rPr lang="en-US" dirty="0" smtClean="0"/>
              <a:t>General State Aid set below the mandated level takes its toll on the District as well.  General State Aid is currently only paid by the State to the District at 89% of the full funding level.  By failing to fully fund General State Aid for the 2012-2013 school year, the legislature is costing District 97 over $1,000,000.  That is equivalent to 18 teachers – the number currently teaching the entire 8</a:t>
            </a:r>
            <a:r>
              <a:rPr lang="en-US" baseline="30000" dirty="0" smtClean="0"/>
              <a:t>th</a:t>
            </a:r>
            <a:r>
              <a:rPr lang="en-US" dirty="0" smtClean="0"/>
              <a:t> grade.</a:t>
            </a:r>
            <a:endParaRPr lang="en-US" b="1" u="sng" dirty="0" smtClean="0"/>
          </a:p>
          <a:p>
            <a:pPr algn="ctr"/>
            <a:endParaRPr lang="en-US" b="1" u="sng" dirty="0" smtClean="0"/>
          </a:p>
          <a:p>
            <a:pPr algn="ctr">
              <a:buNone/>
            </a:pPr>
            <a:r>
              <a:rPr lang="en-US" b="1" u="sng" dirty="0" smtClean="0"/>
              <a:t>Mandated Programs</a:t>
            </a:r>
          </a:p>
          <a:p>
            <a:endParaRPr lang="en-US" dirty="0" smtClean="0"/>
          </a:p>
          <a:p>
            <a:r>
              <a:rPr lang="en-US" dirty="0" smtClean="0"/>
              <a:t>When programs are mandated but not funded, District 97 has to reallocate funds from other programs to pay for the mandated programs.  English as a second language and bilingual instruction currently cost</a:t>
            </a:r>
            <a:r>
              <a:rPr lang="en-US" strike="sngStrike" dirty="0" smtClean="0"/>
              <a:t>s</a:t>
            </a:r>
            <a:r>
              <a:rPr lang="en-US" dirty="0" smtClean="0"/>
              <a:t> the District nearly $900,000.  The State provides $19,000 for these mandated programs.  That funding shortfall costs the District the equivalent of 16 teachers.  These programs are important, but if the State is going to dictate how these programs are run, it should also ensure that they are fully funded.</a:t>
            </a:r>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solidFill>
                  <a:schemeClr val="accent3">
                    <a:lumMod val="50000"/>
                  </a:schemeClr>
                </a:solidFill>
              </a:rPr>
              <a:t>KIDS Subcommittee</a:t>
            </a:r>
            <a:r>
              <a:rPr lang="en-US" dirty="0"/>
              <a:t/>
            </a:r>
            <a:br>
              <a:rPr lang="en-US" dirty="0"/>
            </a:br>
            <a:endParaRPr lang="en-US" dirty="0"/>
          </a:p>
        </p:txBody>
      </p:sp>
      <p:sp>
        <p:nvSpPr>
          <p:cNvPr id="3" name="Content Placeholder 2"/>
          <p:cNvSpPr>
            <a:spLocks noGrp="1"/>
          </p:cNvSpPr>
          <p:nvPr>
            <p:ph idx="1"/>
          </p:nvPr>
        </p:nvSpPr>
        <p:spPr/>
        <p:txBody>
          <a:bodyPr>
            <a:normAutofit fontScale="47500" lnSpcReduction="20000"/>
          </a:bodyPr>
          <a:lstStyle/>
          <a:p>
            <a:r>
              <a:rPr lang="en-US" b="1" dirty="0">
                <a:solidFill>
                  <a:schemeClr val="accent3">
                    <a:lumMod val="50000"/>
                  </a:schemeClr>
                </a:solidFill>
              </a:rPr>
              <a:t>Accomplishments</a:t>
            </a:r>
            <a:endParaRPr lang="en-US" dirty="0">
              <a:solidFill>
                <a:schemeClr val="accent3">
                  <a:lumMod val="50000"/>
                </a:schemeClr>
              </a:solidFill>
            </a:endParaRPr>
          </a:p>
          <a:p>
            <a:pPr lvl="0"/>
            <a:r>
              <a:rPr lang="en-US" dirty="0">
                <a:solidFill>
                  <a:schemeClr val="accent3">
                    <a:lumMod val="50000"/>
                  </a:schemeClr>
                </a:solidFill>
              </a:rPr>
              <a:t>Wrote to Illinois State Superintendent Koch to reiterate interest in KIDS pilot project</a:t>
            </a:r>
          </a:p>
          <a:p>
            <a:pPr lvl="0"/>
            <a:r>
              <a:rPr lang="en-US" dirty="0">
                <a:solidFill>
                  <a:schemeClr val="accent3">
                    <a:lumMod val="50000"/>
                  </a:schemeClr>
                </a:solidFill>
              </a:rPr>
              <a:t>Communicated with appropriate staff at ISBE regularly to reiterate interest and gain information about status</a:t>
            </a:r>
          </a:p>
          <a:p>
            <a:pPr lvl="0"/>
            <a:r>
              <a:rPr lang="en-US" dirty="0">
                <a:solidFill>
                  <a:schemeClr val="accent3">
                    <a:lumMod val="50000"/>
                  </a:schemeClr>
                </a:solidFill>
              </a:rPr>
              <a:t>Kept District 97 abreast of timeline for implementation of KIDS pilot project</a:t>
            </a:r>
          </a:p>
          <a:p>
            <a:pPr lvl="0"/>
            <a:r>
              <a:rPr lang="en-US" dirty="0">
                <a:solidFill>
                  <a:schemeClr val="accent3">
                    <a:lumMod val="50000"/>
                  </a:schemeClr>
                </a:solidFill>
              </a:rPr>
              <a:t>Communicated with early childhood advocacy organizations to gain information about status of KIDS</a:t>
            </a:r>
          </a:p>
          <a:p>
            <a:pPr lvl="0"/>
            <a:r>
              <a:rPr lang="en-US" dirty="0">
                <a:solidFill>
                  <a:schemeClr val="accent3">
                    <a:lumMod val="50000"/>
                  </a:schemeClr>
                </a:solidFill>
              </a:rPr>
              <a:t>Contacted our four state legislators to solicit their support for District 97’s participation in KIDS (Sens. Harmon and </a:t>
            </a:r>
            <a:r>
              <a:rPr lang="en-US" dirty="0" err="1">
                <a:solidFill>
                  <a:schemeClr val="accent3">
                    <a:lumMod val="50000"/>
                  </a:schemeClr>
                </a:solidFill>
              </a:rPr>
              <a:t>Lightford’s</a:t>
            </a:r>
            <a:r>
              <a:rPr lang="en-US" dirty="0">
                <a:solidFill>
                  <a:schemeClr val="accent3">
                    <a:lumMod val="50000"/>
                  </a:schemeClr>
                </a:solidFill>
              </a:rPr>
              <a:t> offices agreed to investigate on our behalf and we assisted the offices of Reps. Lilly and Ford in drafting letters of support)</a:t>
            </a:r>
          </a:p>
          <a:p>
            <a:pPr lvl="0"/>
            <a:r>
              <a:rPr lang="en-US" dirty="0">
                <a:solidFill>
                  <a:schemeClr val="accent3">
                    <a:lumMod val="50000"/>
                  </a:schemeClr>
                </a:solidFill>
              </a:rPr>
              <a:t>CLAIM was notified by Superintendent Koch that District 97 was chosen to be one of the twenty school districts statewide to be a KIDS pilot district</a:t>
            </a:r>
          </a:p>
          <a:p>
            <a:pPr>
              <a:buNone/>
            </a:pPr>
            <a:r>
              <a:rPr lang="en-US" dirty="0">
                <a:solidFill>
                  <a:schemeClr val="accent3">
                    <a:lumMod val="50000"/>
                  </a:schemeClr>
                </a:solidFill>
              </a:rPr>
              <a:t> </a:t>
            </a:r>
          </a:p>
          <a:p>
            <a:r>
              <a:rPr lang="en-US" b="1" dirty="0">
                <a:solidFill>
                  <a:schemeClr val="accent3">
                    <a:lumMod val="50000"/>
                  </a:schemeClr>
                </a:solidFill>
              </a:rPr>
              <a:t>Goals </a:t>
            </a:r>
            <a:endParaRPr lang="en-US" dirty="0">
              <a:solidFill>
                <a:schemeClr val="accent3">
                  <a:lumMod val="50000"/>
                </a:schemeClr>
              </a:solidFill>
            </a:endParaRPr>
          </a:p>
          <a:p>
            <a:pPr lvl="0"/>
            <a:r>
              <a:rPr lang="en-US" dirty="0">
                <a:solidFill>
                  <a:schemeClr val="accent3">
                    <a:lumMod val="50000"/>
                  </a:schemeClr>
                </a:solidFill>
              </a:rPr>
              <a:t>Continue to offer support as KIDS is implemented</a:t>
            </a:r>
          </a:p>
          <a:p>
            <a:pPr lvl="0"/>
            <a:r>
              <a:rPr lang="en-US" dirty="0">
                <a:solidFill>
                  <a:schemeClr val="accent3">
                    <a:lumMod val="50000"/>
                  </a:schemeClr>
                </a:solidFill>
              </a:rPr>
              <a:t>Revise subcommittee’s purpose as needed</a:t>
            </a:r>
            <a:br>
              <a:rPr lang="en-US" dirty="0">
                <a:solidFill>
                  <a:schemeClr val="accent3">
                    <a:lumMod val="50000"/>
                  </a:schemeClr>
                </a:solidFill>
              </a:rPr>
            </a:br>
            <a:endParaRPr lang="en-US" dirty="0">
              <a:solidFill>
                <a:schemeClr val="accent3">
                  <a:lumMod val="50000"/>
                </a:schemeClr>
              </a:solidFill>
            </a:endParaRP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solidFill>
                  <a:schemeClr val="accent3">
                    <a:lumMod val="50000"/>
                  </a:schemeClr>
                </a:solidFill>
              </a:rPr>
              <a:t>Data Subcommittee</a:t>
            </a:r>
            <a:r>
              <a:rPr lang="en-US" dirty="0">
                <a:solidFill>
                  <a:schemeClr val="accent3">
                    <a:lumMod val="50000"/>
                  </a:schemeClr>
                </a:solidFill>
              </a:rPr>
              <a:t/>
            </a:r>
            <a:br>
              <a:rPr lang="en-US" dirty="0">
                <a:solidFill>
                  <a:schemeClr val="accent3">
                    <a:lumMod val="50000"/>
                  </a:schemeClr>
                </a:solidFill>
              </a:rPr>
            </a:br>
            <a:endParaRPr lang="en-US" dirty="0">
              <a:solidFill>
                <a:schemeClr val="accent3">
                  <a:lumMod val="50000"/>
                </a:schemeClr>
              </a:solidFill>
            </a:endParaRPr>
          </a:p>
        </p:txBody>
      </p:sp>
      <p:sp>
        <p:nvSpPr>
          <p:cNvPr id="3" name="Content Placeholder 2"/>
          <p:cNvSpPr>
            <a:spLocks noGrp="1"/>
          </p:cNvSpPr>
          <p:nvPr>
            <p:ph idx="1"/>
          </p:nvPr>
        </p:nvSpPr>
        <p:spPr/>
        <p:txBody>
          <a:bodyPr>
            <a:normAutofit fontScale="40000" lnSpcReduction="20000"/>
          </a:bodyPr>
          <a:lstStyle/>
          <a:p>
            <a:r>
              <a:rPr lang="en-US" b="1" dirty="0">
                <a:solidFill>
                  <a:schemeClr val="accent3">
                    <a:lumMod val="50000"/>
                  </a:schemeClr>
                </a:solidFill>
              </a:rPr>
              <a:t>Accomplishments</a:t>
            </a:r>
            <a:endParaRPr lang="en-US" dirty="0">
              <a:solidFill>
                <a:schemeClr val="accent3">
                  <a:lumMod val="50000"/>
                </a:schemeClr>
              </a:solidFill>
            </a:endParaRPr>
          </a:p>
          <a:p>
            <a:pPr lvl="0"/>
            <a:r>
              <a:rPr lang="en-US" dirty="0">
                <a:solidFill>
                  <a:schemeClr val="accent3">
                    <a:lumMod val="50000"/>
                  </a:schemeClr>
                </a:solidFill>
              </a:rPr>
              <a:t>Investigated data sharing options and practices at student level and aggregate level among a variety of school districts within and outside of Illinois</a:t>
            </a:r>
          </a:p>
          <a:p>
            <a:pPr lvl="0"/>
            <a:r>
              <a:rPr lang="en-US" dirty="0">
                <a:solidFill>
                  <a:schemeClr val="accent3">
                    <a:lumMod val="50000"/>
                  </a:schemeClr>
                </a:solidFill>
              </a:rPr>
              <a:t>Inquired into the plans for the Illinois State Longitudinal Data System (IL LDS) to see whether that platform would soon enough meet the data sharing objectives of D97; Determined that current plans do not provide districts access to data about their former students, so the IL LDS would not be adequate for District 97 objectives without modification</a:t>
            </a:r>
          </a:p>
          <a:p>
            <a:pPr lvl="0"/>
            <a:r>
              <a:rPr lang="en-US" dirty="0">
                <a:solidFill>
                  <a:schemeClr val="accent3">
                    <a:lumMod val="50000"/>
                  </a:schemeClr>
                </a:solidFill>
              </a:rPr>
              <a:t>Investigated the impact of the Illinois School Student Records Act (SRA) on District 97’s ability to use student data to improve instructional outcomes, particularly with regard to sharing with other districts and schools; Determined that the Act has increased costs of records transfer for the district</a:t>
            </a:r>
          </a:p>
          <a:p>
            <a:pPr lvl="0"/>
            <a:r>
              <a:rPr lang="en-US" dirty="0">
                <a:solidFill>
                  <a:schemeClr val="accent3">
                    <a:lumMod val="50000"/>
                  </a:schemeClr>
                </a:solidFill>
              </a:rPr>
              <a:t>Currently gathering background, implementation, and impact information to understand the implications of the Act on costs and learning</a:t>
            </a:r>
          </a:p>
          <a:p>
            <a:pPr>
              <a:buNone/>
            </a:pPr>
            <a:r>
              <a:rPr lang="en-US" b="1" dirty="0">
                <a:solidFill>
                  <a:schemeClr val="accent3">
                    <a:lumMod val="50000"/>
                  </a:schemeClr>
                </a:solidFill>
              </a:rPr>
              <a:t> </a:t>
            </a:r>
            <a:endParaRPr lang="en-US" dirty="0">
              <a:solidFill>
                <a:schemeClr val="accent3">
                  <a:lumMod val="50000"/>
                </a:schemeClr>
              </a:solidFill>
            </a:endParaRPr>
          </a:p>
          <a:p>
            <a:r>
              <a:rPr lang="en-US" b="1" dirty="0">
                <a:solidFill>
                  <a:schemeClr val="accent3">
                    <a:lumMod val="50000"/>
                  </a:schemeClr>
                </a:solidFill>
              </a:rPr>
              <a:t>Goals</a:t>
            </a:r>
            <a:endParaRPr lang="en-US" dirty="0">
              <a:solidFill>
                <a:schemeClr val="accent3">
                  <a:lumMod val="50000"/>
                </a:schemeClr>
              </a:solidFill>
            </a:endParaRPr>
          </a:p>
          <a:p>
            <a:pPr lvl="0"/>
            <a:r>
              <a:rPr lang="en-US" dirty="0">
                <a:solidFill>
                  <a:schemeClr val="accent3">
                    <a:lumMod val="50000"/>
                  </a:schemeClr>
                </a:solidFill>
              </a:rPr>
              <a:t>Identify District 97’s plans to use in-house data to improve student performance from grade level to grade level</a:t>
            </a:r>
          </a:p>
          <a:p>
            <a:pPr lvl="0"/>
            <a:r>
              <a:rPr lang="en-US" dirty="0">
                <a:solidFill>
                  <a:schemeClr val="accent3">
                    <a:lumMod val="50000"/>
                  </a:schemeClr>
                </a:solidFill>
              </a:rPr>
              <a:t>Recommend District 97 superintendent to District 200 superintendent discussion of reciprocal consent form to facilitate data sharing and/or drafting of intergovernmental agreement to share data as permitted by the SRA when used as a research project or for curricular planning</a:t>
            </a:r>
          </a:p>
          <a:p>
            <a:pPr lvl="0"/>
            <a:r>
              <a:rPr lang="en-US" dirty="0">
                <a:solidFill>
                  <a:schemeClr val="accent3">
                    <a:lumMod val="50000"/>
                  </a:schemeClr>
                </a:solidFill>
              </a:rPr>
              <a:t>Meet with local legislators to discuss modifying the SRA to allow districts access to data pertaining to their former students (thereby significantly equalizing access of non-unit to unit districts, and improving understanding outcomes of transfer students)</a:t>
            </a:r>
          </a:p>
          <a:p>
            <a:pPr>
              <a:buNone/>
            </a:pPr>
            <a:r>
              <a:rPr lang="en-US" dirty="0"/>
              <a:t/>
            </a:r>
            <a:br>
              <a:rPr lang="en-US" dirty="0"/>
            </a:b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704</Words>
  <Application>Microsoft Office PowerPoint</Application>
  <PresentationFormat>On-screen Show (4:3)</PresentationFormat>
  <Paragraphs>80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Committee for Legislative Action, Intervention and Monitoring (C.L.A.I.M.) </vt:lpstr>
      <vt:lpstr>Full Committee </vt:lpstr>
      <vt:lpstr>Finance Subcommittee </vt:lpstr>
      <vt:lpstr>THE IMPACT OF FUNDING DECISIONS ON DISTRICT 97 </vt:lpstr>
      <vt:lpstr>Slide 5</vt:lpstr>
      <vt:lpstr>KIDS Subcommittee </vt:lpstr>
      <vt:lpstr>Data Subcommittee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Committee for Legislative Action, Intervention and Monitoring (C.L.A.I.M.)</dc:title>
  <dc:creator>lj</dc:creator>
  <cp:lastModifiedBy>smarinier</cp:lastModifiedBy>
  <cp:revision>7</cp:revision>
  <dcterms:created xsi:type="dcterms:W3CDTF">2012-10-29T19:33:26Z</dcterms:created>
  <dcterms:modified xsi:type="dcterms:W3CDTF">2012-10-30T13:32:36Z</dcterms:modified>
</cp:coreProperties>
</file>