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layfair Display" panose="020B0604020202020204" charset="0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Nuni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62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116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view of the 27 factors from the model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from staff at larger schools that their enrollment has been growing but the support system hasn’t changed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review of staffing in light of the Evidence-Based Funding Model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growing enrollments at our schools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work strengthening multi-tiered support to our larger schools, and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Expansion of the co-teaching model for special education.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 of the Cabinet Team will take a few minutes to review each of these recommendations.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a story about this issue. About how we got here.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cost almost neutral information between the SSS and the AP (450:1) EBF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how the new positions will impact the overall budget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average cost per category - varies depending on the group (could bring a different level of skills that would warrant a higher salary that a first year teacher)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positions will be funded with reallocation of resources and new money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things we looked at reducing. Measurement of student outcomes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the reallocation for dollars and the concept of scarcity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equity:  As data on academic achievement and other students outcomes are disaggregated and analyzed, one sees high comparable performance for all identifiable groups of learners, and achievement/performance gaps are virtually non-existent.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our story - use school sizes to illustrate this.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past 10 years, this has been our model.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Provided guidance as we reviewed allocation of supplemental instructional staff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Shape 73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74" name="Shape 7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78" name="Shape 78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82" name="Shape 8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Shape 98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99" name="Shape 9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Shape 102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03" name="Shape 10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Shape 139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40" name="Shape 14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Shape 144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45" name="Shape 14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Shape 14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49" name="Shape 14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Shape 170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71" name="Shape 17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75" name="Shape 17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Shape 17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8686800" y="5008418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uExJE1-K7jIwQ3obq0nT75_9e00iFOl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x6Q-NPfBg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Additional Staffing Request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Effective with start of 2018-2019 school year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Presented to District 97 Board of Education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April 24,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 Elements</a:t>
            </a: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63450"/>
            <a:ext cx="3999900" cy="3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Adequate Staffing for Core Programs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Full Day Kindergarten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Staffing Ratios for K-3 classroom teachers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Staffing Ratios for 4-12 core classroom/content teachers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Specialist Teachers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Instructional Facilitators/Coaches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Core Tier 2 and 3 Intervention Teachers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Substitute Teachers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Core Guidance Counselors and Nurses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Supervisory Aides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Librarians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Principal/Assistant Principal</a:t>
            </a:r>
            <a:endParaRPr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School Site Secretarial Staff</a:t>
            </a: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4436875" y="522575"/>
            <a:ext cx="4395300" cy="4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Dollar Per Student Allocations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13. Gifted and Talented Students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14. Professional Development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15. Instructional Supplies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16. Assessment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17. Computer Technology and Equipment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18. Extra Duty and Student Activities Stipends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Office Functions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19. Maintenance and Operations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20. Central Office Operations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21. Employee Benefits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Diverse Learners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22. Tier 2 and Tier 3 Intervention Teachers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23. Additional Pupil Support Teachers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24. Extended Day Programs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25. Summer School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26. English Learners</a:t>
            </a:r>
            <a:endParaRPr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27. Special Education (mild and moderate disabilities)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Additional Staffing Request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82175" y="1417800"/>
            <a:ext cx="8955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Replace Student Support Specialists with Assistant Principals at Irving &amp; Holmes</a:t>
            </a:r>
            <a:endParaRPr sz="2000"/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 a Student Support Specialist at Hatch</a:t>
            </a:r>
            <a:endParaRPr sz="2000"/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 4 Social Workers and 1 School Psychologist</a:t>
            </a:r>
            <a:endParaRPr sz="2000"/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Addition of 4 Special Education Teachers</a:t>
            </a:r>
            <a:endParaRPr sz="2000"/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Addition of 3 Multi-Tiered System of Support Interventionists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59200"/>
            <a:ext cx="85206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Support for Elementary School Operations and Evaluations </a:t>
            </a: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addition of two assistant principals and one student support specialist is intended to address: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Instructional Leadership Focus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Evaluation Support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Supported by Evidence Based Funding Model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 buildings would be supported by an Assistant Principal or Student Support Specialists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111750"/>
            <a:ext cx="8520600" cy="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Social/Emotional Needs of Students 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addition of four social workers and one school psychologist is intended to address: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Increasing enrollment trends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 complexity of  student need (regardless of disability status)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Seamless implementation of Tier 3 behavioral interventions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of MTSS implementation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Expanding the Special Education Co-Teaching Model </a:t>
            </a:r>
            <a:endParaRPr sz="2400"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0" y="1095225"/>
            <a:ext cx="9144000" cy="3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</a:rPr>
              <a:t>The addition of four special education teachers is intended to expand the existing co-teaching pilot.  Co-teaching is in close alignment with the District 97 vision to provide a positive learning environment that is equitable, inclusive and focused on the whole child.  In addition, co-teaching: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  <a:p>
            <a:pPr marL="0" lvl="0" indent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Provides meaningful access to the general education curriculum 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Provides additional  instructional support 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Provides opportunities to learn from peers 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Provides additional opportunities for social interactions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Increases respect and understanding for all students  </a:t>
            </a:r>
            <a:endParaRPr sz="1400">
              <a:solidFill>
                <a:srgbClr val="FFFFFF"/>
              </a:solidFill>
            </a:endParaRPr>
          </a:p>
          <a:p>
            <a:pPr marL="0" lvl="0" indent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Expanding the Special Education Co-Teaching Model , cont.</a:t>
            </a: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Eliminates the stigma often associated with special education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Places value on diversity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Allows for school staff to have the training, support and resources to nurture, encourage and respond to the needs of all students.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Ensures that every child feels safe and possesses a sense of belonging </a:t>
            </a:r>
            <a:endParaRPr sz="14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120875"/>
            <a:ext cx="85206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Providing Additional MTSS Support at Larger Elementary Schools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Provides Tier 3 intervention support to students in reading and/or math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Works with students in small groups or 1-1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Addresses staffing inequities that exist between our smaller and larger schools (Holmes, Longfellow, Lincoln)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Request:  One additional MTSS interventionist at each school-Lincoln, Longfellow, Holmes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11700" y="1773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Implications </a:t>
            </a: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950" y="950653"/>
            <a:ext cx="6099074" cy="356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Opportunity Costs</a:t>
            </a: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11700" y="1148700"/>
            <a:ext cx="8520600" cy="38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Educational Equity should be measured by student outcomes 	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Tier One for Behavior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 of English Learners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Expanding Co-teaching and social emotional learning 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Invest in people and activities to improve outcomes for all students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Deficit spending should not be a option in the education fund (resources are limited)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a new item is considered, there is a process for looking at ways to fund new initiatives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staffing will add to the budget if there is no reallocation of dollars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Focused budgets on the priorities for next year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order to maintain long-term financial solvency the administration will phase in changes over time by being thoughtful and deliberate in our approach to staffing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 resource allocations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Investing in training of staff (train the trainer model)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00" y="1017725"/>
            <a:ext cx="8657799" cy="35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114400"/>
            <a:ext cx="6046544" cy="34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from the Board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533400"/>
            <a:ext cx="8296625" cy="403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762000"/>
            <a:ext cx="8426251" cy="36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5905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819150" y="394200"/>
            <a:ext cx="75057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CLEAR, AMBITIOUS VISION FOR DISTRICT-WIDE RACIAL EQUITY</a:t>
            </a: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274E13"/>
                </a:solidFill>
              </a:rPr>
              <a:t>Vision97 4ALL</a:t>
            </a:r>
            <a:endParaRPr i="1">
              <a:solidFill>
                <a:srgbClr val="274E13"/>
              </a:solidFill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rgbClr val="222222"/>
              </a:solidFill>
            </a:endParaRPr>
          </a:p>
        </p:txBody>
      </p:sp>
      <p:pic>
        <p:nvPicPr>
          <p:cNvPr id="222" name="Shape 2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875" y="1900750"/>
            <a:ext cx="7505700" cy="27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144600"/>
            <a:ext cx="85206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Model for Allocation of Supplemental Instructional Staff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1262050"/>
            <a:ext cx="8520600" cy="33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u="sng"/>
              <a:t>Elementary Schools - All schools get one</a:t>
            </a:r>
            <a:endParaRPr sz="2400" i="1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 Language Arts Specialist (Interventionist)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 Instructional Coach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 Social Worker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 School Librarian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 School Nurse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 Student Support Specialist or Assistant Principal (exception Hatch)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1 Gifted/Talented Differentiation Teacher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Illinois Evidence-Based Funding Model for Student Success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 descr="A brief overview of how Illinois Vision 20/20's Evidence-Based Funding for Student Success model will transform Illinois' school funding formula to provide opportunities for all students to succeed." title="Evidence-Based Funding for Student Success">
            <a:hlinkClick r:id="rId3"/>
          </p:cNvPr>
          <p:cNvSpPr/>
          <p:nvPr/>
        </p:nvSpPr>
        <p:spPr>
          <a:xfrm>
            <a:off x="864000" y="168825"/>
            <a:ext cx="7141500" cy="47458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On-screen Show (16:9)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Playfair Display</vt:lpstr>
      <vt:lpstr>Lato</vt:lpstr>
      <vt:lpstr>Century Gothic</vt:lpstr>
      <vt:lpstr>Nunito</vt:lpstr>
      <vt:lpstr>Blue &amp; Gold</vt:lpstr>
      <vt:lpstr>Shift</vt:lpstr>
      <vt:lpstr>Additional Staffing Request</vt:lpstr>
      <vt:lpstr>PowerPoint Presentation</vt:lpstr>
      <vt:lpstr>PowerPoint Presentation</vt:lpstr>
      <vt:lpstr>PowerPoint Presentation</vt:lpstr>
      <vt:lpstr>PowerPoint Presentation</vt:lpstr>
      <vt:lpstr>CLEAR, AMBITIOUS VISION FOR DISTRICT-WIDE RACIAL EQUITY Vision97 4ALL</vt:lpstr>
      <vt:lpstr>Previous Model for Allocation of Supplemental Instructional Staff</vt:lpstr>
      <vt:lpstr>Illinois Evidence-Based Funding Model for Student Success</vt:lpstr>
      <vt:lpstr>PowerPoint Presentation</vt:lpstr>
      <vt:lpstr>27 Elements</vt:lpstr>
      <vt:lpstr>Overview of Additional Staffing Request</vt:lpstr>
      <vt:lpstr>Increased Support for Elementary School Operations and Evaluations </vt:lpstr>
      <vt:lpstr>Supporting Social/Emotional Needs of Students </vt:lpstr>
      <vt:lpstr>Expanding the Special Education Co-Teaching Model </vt:lpstr>
      <vt:lpstr>Expanding the Special Education Co-Teaching Model , cont.</vt:lpstr>
      <vt:lpstr>Providing Additional MTSS Support at Larger Elementary Schools  </vt:lpstr>
      <vt:lpstr>Financial Implications </vt:lpstr>
      <vt:lpstr>Opportunity Costs</vt:lpstr>
      <vt:lpstr>History</vt:lpstr>
      <vt:lpstr>Questions from the Board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Staffing Request</dc:title>
  <dc:creator>Sheryl Marinier</dc:creator>
  <cp:lastModifiedBy>Administrator</cp:lastModifiedBy>
  <cp:revision>1</cp:revision>
  <dcterms:modified xsi:type="dcterms:W3CDTF">2018-04-25T17:10:02Z</dcterms:modified>
</cp:coreProperties>
</file>