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0" r:id="rId4"/>
    <p:sldId id="262" r:id="rId5"/>
    <p:sldId id="261" r:id="rId6"/>
    <p:sldId id="267" r:id="rId7"/>
    <p:sldId id="268" r:id="rId8"/>
    <p:sldId id="269" r:id="rId9"/>
    <p:sldId id="270" r:id="rId10"/>
    <p:sldId id="27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4D0B5"/>
    <a:srgbClr val="C9D4B9"/>
    <a:srgbClr val="BDC8AB"/>
    <a:srgbClr val="B3BFA2"/>
    <a:srgbClr val="7F915F"/>
    <a:srgbClr val="33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7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F5728-A4FF-0A45-942E-F17B9A5E0D66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E59CE-ED67-0646-B6B1-4DCE6DB3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DFB7A-5BD3-0E40-A677-C8741B7C5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59CE-ED67-0646-B6B1-4DCE6DB387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62C16"/>
                </a:solidFill>
              </a:defRPr>
            </a:lvl1pPr>
          </a:lstStyle>
          <a:p>
            <a:fld id="{297E2296-1E8E-E845-AAA7-4DDDF4790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3409" y="1308100"/>
            <a:ext cx="30806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latinLnBrk="0" hangingPunct="1"/>
            <a:r>
              <a:rPr kumimoji="0" lang="en-US" sz="2600" dirty="0" err="1" smtClean="0">
                <a:solidFill>
                  <a:srgbClr val="162C16"/>
                </a:solidFill>
                <a:latin typeface="Arial"/>
                <a:cs typeface="Arial"/>
              </a:rPr>
              <a:t>Subheader</a:t>
            </a:r>
            <a:endParaRPr kumimoji="0" lang="en-US" sz="2600" dirty="0" smtClean="0">
              <a:solidFill>
                <a:srgbClr val="162C16"/>
              </a:solidFill>
              <a:latin typeface="Arial"/>
              <a:cs typeface="Arial"/>
            </a:endParaRPr>
          </a:p>
          <a:p>
            <a:pPr lvl="1" eaLnBrk="1" latinLnBrk="0" hangingPunct="1"/>
            <a:r>
              <a:rPr kumimoji="0" lang="en-US" sz="2400" dirty="0" smtClean="0">
                <a:solidFill>
                  <a:srgbClr val="162C16"/>
                </a:solidFill>
                <a:latin typeface="Arial"/>
                <a:cs typeface="Arial"/>
              </a:rPr>
              <a:t>Text</a:t>
            </a:r>
          </a:p>
          <a:p>
            <a:pPr lvl="2" eaLnBrk="1" latinLnBrk="0" hangingPunct="1"/>
            <a:r>
              <a:rPr kumimoji="0" lang="en-US" sz="2200" dirty="0" smtClean="0">
                <a:solidFill>
                  <a:srgbClr val="162C16"/>
                </a:solidFill>
                <a:latin typeface="Arial"/>
                <a:cs typeface="Arial"/>
              </a:rPr>
              <a:t>Text small</a:t>
            </a:r>
          </a:p>
          <a:p>
            <a:pPr lvl="3" eaLnBrk="1" latinLnBrk="0" hangingPunct="1"/>
            <a:r>
              <a:rPr kumimoji="0" lang="en-US" dirty="0" smtClean="0">
                <a:solidFill>
                  <a:srgbClr val="162C16"/>
                </a:solidFill>
                <a:latin typeface="Arial"/>
                <a:cs typeface="Arial"/>
              </a:rPr>
              <a:t>Note</a:t>
            </a:r>
          </a:p>
          <a:p>
            <a:pPr lvl="4" eaLnBrk="1" latinLnBrk="0" hangingPunct="1"/>
            <a:r>
              <a:rPr kumimoji="0" lang="en-US" sz="1600" dirty="0" smtClean="0">
                <a:solidFill>
                  <a:srgbClr val="162C16"/>
                </a:solidFill>
                <a:latin typeface="Arial"/>
                <a:cs typeface="Arial"/>
              </a:rPr>
              <a:t>Footer note</a:t>
            </a:r>
            <a:endParaRPr kumimoji="0" lang="en-US" sz="1600" dirty="0">
              <a:solidFill>
                <a:srgbClr val="162C1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A0A75-C6D5-764A-A390-653259FD0D1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2296-1E8E-E845-AAA7-4DDDF4790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0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E189-D5B0-D144-9FB5-5252CF8F4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7E2296-1E8E-E845-AAA7-4DDDF4790B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corn_LOGOS_series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888" y="10649"/>
            <a:ext cx="1249153" cy="115775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5" b="86794" l="9805" r="85404">
                        <a14:foregroundMark x1="9805" y1="4865" x2="9805" y2="486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21" t="1" r="5289" b="3534"/>
          <a:stretch/>
        </p:blipFill>
        <p:spPr>
          <a:xfrm>
            <a:off x="-177666" y="1483615"/>
            <a:ext cx="4353507" cy="390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5991" y="1765448"/>
            <a:ext cx="4632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Welcome to the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2017-18 School Year!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0356" y="3792197"/>
            <a:ext cx="580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“Unlocking Student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Potential”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5092" y="6567396"/>
            <a:ext cx="26361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</a:rPr>
              <a:t>SY18 District Action Plan </a:t>
            </a:r>
            <a:r>
              <a:rPr lang="en-US" sz="900" i="1" dirty="0" smtClean="0">
                <a:solidFill>
                  <a:schemeClr val="bg1"/>
                </a:solidFill>
              </a:rPr>
              <a:t>Presentation (BOE Update)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5" b="86794" l="9805" r="85404">
                        <a14:foregroundMark x1="9805" y1="4865" x2="9805" y2="486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21" t="1" r="5289" b="3534"/>
          <a:stretch/>
        </p:blipFill>
        <p:spPr>
          <a:xfrm>
            <a:off x="163934" y="2083437"/>
            <a:ext cx="3548367" cy="3181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3643" y="3301243"/>
            <a:ext cx="431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#vision97 4ALL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241" y="6388033"/>
            <a:ext cx="20377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Image credit: </a:t>
            </a:r>
            <a:r>
              <a:rPr lang="en-US" sz="1000" dirty="0" err="1" smtClean="0">
                <a:solidFill>
                  <a:schemeClr val="bg1"/>
                </a:solidFill>
                <a:latin typeface="Arial"/>
                <a:cs typeface="Arial"/>
              </a:rPr>
              <a:t>flickr.com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000" dirty="0" err="1" smtClean="0">
                <a:solidFill>
                  <a:schemeClr val="bg1"/>
                </a:solidFill>
                <a:latin typeface="Arial"/>
                <a:cs typeface="Arial"/>
              </a:rPr>
              <a:t>ky_olsen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882"/>
            <a:ext cx="9144001" cy="6825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266" y="1911585"/>
            <a:ext cx="4079254" cy="2917273"/>
          </a:xfrm>
          <a:prstGeom prst="rect">
            <a:avLst/>
          </a:prstGeom>
        </p:spPr>
        <p:txBody>
          <a:bodyPr wrap="square" lIns="84901" tIns="42450" rIns="84901" bIns="42450">
            <a:spAutoFit/>
          </a:bodyPr>
          <a:lstStyle/>
          <a:p>
            <a:pPr algn="r"/>
            <a:r>
              <a:rPr lang="en-US" sz="4800" b="1" dirty="0" smtClean="0">
                <a:solidFill>
                  <a:srgbClr val="FFFFFF"/>
                </a:solidFill>
                <a:latin typeface="Franklin Gothic Book"/>
                <a:ea typeface="ＭＳ Ｐゴシック" charset="0"/>
                <a:cs typeface="Franklin Gothic Book"/>
              </a:rPr>
              <a:t> </a:t>
            </a:r>
            <a:r>
              <a:rPr lang="en-US" sz="4800" b="1" i="1" dirty="0" smtClean="0">
                <a:solidFill>
                  <a:srgbClr val="FFFF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“Unlocking Student Potential” </a:t>
            </a:r>
          </a:p>
          <a:p>
            <a:pPr algn="r"/>
            <a:r>
              <a:rPr lang="en-US" sz="4000" b="1" i="1" dirty="0" smtClean="0">
                <a:solidFill>
                  <a:srgbClr val="FFFFFF"/>
                </a:solidFill>
                <a:latin typeface="Franklin Gothic Book"/>
                <a:ea typeface="ＭＳ Ｐゴシック" charset="0"/>
                <a:cs typeface="Franklin Gothic Book"/>
              </a:rPr>
              <a:t>It Is Time!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967127"/>
            <a:ext cx="9143999" cy="892552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latin typeface="Athelas Regular"/>
                <a:cs typeface="Athelas Regular"/>
              </a:rPr>
              <a:t>All Meaningful and Lasting Change Begins on the Inside.</a:t>
            </a:r>
          </a:p>
          <a:p>
            <a:pPr algn="ctr"/>
            <a:r>
              <a:rPr lang="en-US" sz="2000" dirty="0" smtClean="0">
                <a:solidFill>
                  <a:srgbClr val="231B19"/>
                </a:solidFill>
                <a:latin typeface="Franklin Gothic Book"/>
                <a:cs typeface="Franklin Gothic Book"/>
              </a:rPr>
              <a:t>Martin Luther King Jr.</a:t>
            </a:r>
            <a:endParaRPr lang="en-US" sz="2000" dirty="0">
              <a:solidFill>
                <a:srgbClr val="231B19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6477000"/>
            <a:ext cx="1589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Source:  NEP 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67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5" b="86794" l="9805" r="85404">
                        <a14:foregroundMark x1="9805" y1="4865" x2="9805" y2="486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21" t="1" r="5289" b="3534"/>
          <a:stretch/>
        </p:blipFill>
        <p:spPr>
          <a:xfrm>
            <a:off x="163934" y="2083437"/>
            <a:ext cx="3548367" cy="3181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3643" y="3301243"/>
            <a:ext cx="431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#vision97 4ALL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5" b="86794" l="9805" r="85404">
                        <a14:foregroundMark x1="9805" y1="4865" x2="9805" y2="486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21" t="1" r="5289" b="3534"/>
          <a:stretch/>
        </p:blipFill>
        <p:spPr>
          <a:xfrm>
            <a:off x="-129136" y="911157"/>
            <a:ext cx="1611015" cy="1444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8159" y="1230215"/>
            <a:ext cx="246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#vision97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968" y="2574898"/>
            <a:ext cx="7788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Our vision</a:t>
            </a:r>
            <a:r>
              <a:rPr lang="en-US" sz="3600" dirty="0" smtClean="0">
                <a:solidFill>
                  <a:srgbClr val="000000"/>
                </a:solidFill>
              </a:rPr>
              <a:t> in District 97 is to create a </a:t>
            </a:r>
            <a:r>
              <a:rPr lang="en-US" sz="3600" b="1" dirty="0" smtClean="0">
                <a:solidFill>
                  <a:srgbClr val="000000"/>
                </a:solidFill>
              </a:rPr>
              <a:t>positive learning environment</a:t>
            </a:r>
            <a:r>
              <a:rPr lang="en-US" sz="3600" dirty="0" smtClean="0">
                <a:solidFill>
                  <a:srgbClr val="000000"/>
                </a:solidFill>
              </a:rPr>
              <a:t> for all students that is </a:t>
            </a:r>
            <a:r>
              <a:rPr lang="en-US" sz="3600" b="1" dirty="0" smtClean="0">
                <a:solidFill>
                  <a:srgbClr val="000000"/>
                </a:solidFill>
              </a:rPr>
              <a:t>equitable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</a:rPr>
              <a:t>inclusive</a:t>
            </a:r>
            <a:r>
              <a:rPr lang="en-US" sz="3600" dirty="0" smtClean="0">
                <a:solidFill>
                  <a:srgbClr val="000000"/>
                </a:solidFill>
              </a:rPr>
              <a:t> and </a:t>
            </a:r>
            <a:r>
              <a:rPr lang="en-US" sz="3600" b="1" dirty="0" smtClean="0">
                <a:solidFill>
                  <a:srgbClr val="000000"/>
                </a:solidFill>
              </a:rPr>
              <a:t>focused on the whole child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6369" y="1144675"/>
            <a:ext cx="833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We </a:t>
            </a:r>
            <a:r>
              <a:rPr lang="en-US" sz="3200" b="1" dirty="0">
                <a:solidFill>
                  <a:schemeClr val="bg1"/>
                </a:solidFill>
              </a:rPr>
              <a:t>will help every D97 student experience or achieve the following goals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369" y="2362168"/>
            <a:ext cx="8593731" cy="320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Known, nurtured and celebrated </a:t>
            </a:r>
            <a:r>
              <a:rPr lang="en-US" sz="3200" b="1" dirty="0" smtClean="0">
                <a:solidFill>
                  <a:srgbClr val="000000"/>
                </a:solidFill>
              </a:rPr>
              <a:t>LEARNER</a:t>
            </a: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Empowered and passionate </a:t>
            </a:r>
            <a:r>
              <a:rPr lang="en-US" sz="3200" b="1" dirty="0" smtClean="0">
                <a:solidFill>
                  <a:srgbClr val="000000"/>
                </a:solidFill>
              </a:rPr>
              <a:t>SCHOLAR</a:t>
            </a: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Confident and persistent </a:t>
            </a:r>
            <a:r>
              <a:rPr lang="en-US" sz="3200" b="1" dirty="0" smtClean="0">
                <a:solidFill>
                  <a:srgbClr val="000000"/>
                </a:solidFill>
              </a:rPr>
              <a:t>ACHIEVER</a:t>
            </a:r>
          </a:p>
          <a:p>
            <a:pPr>
              <a:lnSpc>
                <a:spcPct val="90000"/>
              </a:lnSpc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Creative</a:t>
            </a:r>
            <a:r>
              <a:rPr lang="en-US" sz="3200" b="1" dirty="0" smtClean="0">
                <a:solidFill>
                  <a:srgbClr val="000000"/>
                </a:solidFill>
              </a:rPr>
              <a:t> CRITICAL THINKER &amp; GLOBAL CITIZEN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6369" y="1006495"/>
            <a:ext cx="8337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Strategic Directions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369" y="1670181"/>
            <a:ext cx="8593731" cy="404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PILLAR 1:</a:t>
            </a:r>
            <a:r>
              <a:rPr lang="en-US" sz="3200" dirty="0">
                <a:solidFill>
                  <a:srgbClr val="000000"/>
                </a:solidFill>
              </a:rPr>
              <a:t> Equitable Access to Rigorous, Responsive Instruction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§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PILLAR 2:</a:t>
            </a:r>
            <a:r>
              <a:rPr lang="en-US" sz="3200" dirty="0">
                <a:solidFill>
                  <a:srgbClr val="000000"/>
                </a:solidFill>
              </a:rPr>
              <a:t> Strong Relationships with Families and Community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§"/>
            </a:pP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PILLAR 3:</a:t>
            </a:r>
            <a:r>
              <a:rPr lang="en-US" sz="3200" dirty="0">
                <a:solidFill>
                  <a:srgbClr val="000000"/>
                </a:solidFill>
              </a:rPr>
              <a:t> Effective Teachers, Leaders and Staff for Every Student, for Every School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PILLAR 4:</a:t>
            </a:r>
            <a:r>
              <a:rPr lang="en-US" sz="3200" dirty="0">
                <a:solidFill>
                  <a:srgbClr val="000000"/>
                </a:solidFill>
              </a:rPr>
              <a:t> Data-Driven Continuous Improvement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69" y="1035201"/>
            <a:ext cx="8593731" cy="129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PILLAR 1:</a:t>
            </a:r>
            <a:r>
              <a:rPr lang="en-US" sz="3200" dirty="0">
                <a:solidFill>
                  <a:srgbClr val="000000"/>
                </a:solidFill>
              </a:rPr>
              <a:t> Equitable Access to Rigorous, Responsive Instruction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§"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1052441">
            <a:off x="3856684" y="2268857"/>
            <a:ext cx="511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5677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Reading Units of Study (K-2)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435948">
            <a:off x="522619" y="4914607"/>
            <a:ext cx="5414637" cy="11284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Computational Thinking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(6-8 Science)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10" descr="pillar 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10732" r="30859" b="3299"/>
          <a:stretch/>
        </p:blipFill>
        <p:spPr>
          <a:xfrm rot="5400000">
            <a:off x="778386" y="1581636"/>
            <a:ext cx="2410721" cy="3191857"/>
          </a:xfrm>
          <a:prstGeom prst="rect">
            <a:avLst/>
          </a:prstGeom>
        </p:spPr>
      </p:pic>
      <p:pic>
        <p:nvPicPr>
          <p:cNvPr id="12" name="Picture 11" descr="New Staff Photo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13271" b="26080"/>
          <a:stretch/>
        </p:blipFill>
        <p:spPr>
          <a:xfrm>
            <a:off x="6582834" y="3595620"/>
            <a:ext cx="2147796" cy="194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16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69" y="1141031"/>
            <a:ext cx="8593731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PILLAR </a:t>
            </a:r>
            <a:r>
              <a:rPr lang="en-US" sz="3200" b="1" dirty="0">
                <a:solidFill>
                  <a:srgbClr val="000000"/>
                </a:solidFill>
              </a:rPr>
              <a:t>2:</a:t>
            </a:r>
            <a:r>
              <a:rPr lang="en-US" sz="3200" dirty="0">
                <a:solidFill>
                  <a:srgbClr val="000000"/>
                </a:solidFill>
              </a:rPr>
              <a:t> Strong Relationships with Families and </a:t>
            </a:r>
            <a:r>
              <a:rPr lang="en-US" sz="3200" dirty="0" smtClean="0">
                <a:solidFill>
                  <a:srgbClr val="000000"/>
                </a:solidFill>
              </a:rPr>
              <a:t>Community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pillar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1627"/>
          <a:stretch/>
        </p:blipFill>
        <p:spPr>
          <a:xfrm rot="5400000">
            <a:off x="3023820" y="2421676"/>
            <a:ext cx="3149241" cy="27834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6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69" y="1088116"/>
            <a:ext cx="8593731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PILLAR </a:t>
            </a:r>
            <a:r>
              <a:rPr lang="en-US" sz="3200" b="1" dirty="0">
                <a:solidFill>
                  <a:srgbClr val="000000"/>
                </a:solidFill>
              </a:rPr>
              <a:t>3:</a:t>
            </a:r>
            <a:r>
              <a:rPr lang="en-US" sz="3200" dirty="0">
                <a:solidFill>
                  <a:srgbClr val="000000"/>
                </a:solidFill>
              </a:rPr>
              <a:t> Effective Teachers, Leaders and Staff for Every Student, for Every </a:t>
            </a:r>
            <a:r>
              <a:rPr lang="en-US" sz="3200" dirty="0" smtClean="0">
                <a:solidFill>
                  <a:srgbClr val="000000"/>
                </a:solidFill>
              </a:rPr>
              <a:t>School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CB5483DD-A12E-4495-A18E-EBFF94EAFEE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131" r="22299" b="-1131"/>
          <a:stretch/>
        </p:blipFill>
        <p:spPr>
          <a:xfrm rot="5737268">
            <a:off x="6909003" y="2319636"/>
            <a:ext cx="1741427" cy="1987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A085FB0B-378D-491B-A1CC-B5104A0560E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7008" r="2337"/>
          <a:stretch/>
        </p:blipFill>
        <p:spPr>
          <a:xfrm rot="4738744">
            <a:off x="405086" y="2858598"/>
            <a:ext cx="2622440" cy="22557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illar 3 staff developmen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13426" r="-772" b="-3241"/>
          <a:stretch/>
        </p:blipFill>
        <p:spPr>
          <a:xfrm rot="5400000">
            <a:off x="3662012" y="3115508"/>
            <a:ext cx="2443640" cy="2422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16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69" y="1141031"/>
            <a:ext cx="859373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PILLAR </a:t>
            </a:r>
            <a:r>
              <a:rPr lang="en-US" sz="3200" b="1" dirty="0">
                <a:solidFill>
                  <a:srgbClr val="000000"/>
                </a:solidFill>
              </a:rPr>
              <a:t>4:</a:t>
            </a:r>
            <a:r>
              <a:rPr lang="en-US" sz="3200" dirty="0">
                <a:solidFill>
                  <a:srgbClr val="000000"/>
                </a:solidFill>
              </a:rPr>
              <a:t> Data</a:t>
            </a:r>
            <a:r>
              <a:rPr lang="en-US" sz="3200" dirty="0" smtClean="0">
                <a:solidFill>
                  <a:srgbClr val="000000"/>
                </a:solidFill>
              </a:rPr>
              <a:t>-Informed </a:t>
            </a:r>
            <a:r>
              <a:rPr lang="en-US" sz="3200" dirty="0">
                <a:solidFill>
                  <a:srgbClr val="000000"/>
                </a:solidFill>
              </a:rPr>
              <a:t>Continuous Improvement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63" y="6147836"/>
            <a:ext cx="358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Unlocking Student Potential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Pillar 4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215" r="35400" b="-1215"/>
          <a:stretch/>
        </p:blipFill>
        <p:spPr>
          <a:xfrm rot="4639036">
            <a:off x="1119150" y="2399617"/>
            <a:ext cx="2708104" cy="3569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illar 4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9375" r="74479" b="12673"/>
          <a:stretch/>
        </p:blipFill>
        <p:spPr>
          <a:xfrm rot="5762314">
            <a:off x="6061233" y="1704988"/>
            <a:ext cx="1667610" cy="356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16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97_slide_color">
  <a:themeElements>
    <a:clrScheme name="Custom 1">
      <a:dk1>
        <a:srgbClr val="2C582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op97_slide_color.thmx</Template>
  <TotalTime>3713</TotalTime>
  <Words>256</Words>
  <Application>Microsoft Office PowerPoint</Application>
  <PresentationFormat>On-screen Show (4:3)</PresentationFormat>
  <Paragraphs>57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op97_slide_color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Master</dc:creator>
  <cp:lastModifiedBy>Administrator</cp:lastModifiedBy>
  <cp:revision>33</cp:revision>
  <dcterms:created xsi:type="dcterms:W3CDTF">2012-01-19T14:42:41Z</dcterms:created>
  <dcterms:modified xsi:type="dcterms:W3CDTF">2017-09-28T16:37:35Z</dcterms:modified>
</cp:coreProperties>
</file>