
<file path=[Content_Types].xml><?xml version="1.0" encoding="utf-8"?>
<Types xmlns="http://schemas.openxmlformats.org/package/2006/content-types">
  <Default Extension="png" ContentType="image/png"/>
  <Default Extension="tmp"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fntdata" ContentType="application/x-fontdata"/>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2" r:id="rId1"/>
  </p:sldMasterIdLst>
  <p:notesMasterIdLst>
    <p:notesMasterId r:id="rId16"/>
  </p:notesMasterIdLst>
  <p:sldIdLst>
    <p:sldId id="257" r:id="rId2"/>
    <p:sldId id="267" r:id="rId3"/>
    <p:sldId id="268" r:id="rId4"/>
    <p:sldId id="265" r:id="rId5"/>
    <p:sldId id="264" r:id="rId6"/>
    <p:sldId id="269" r:id="rId7"/>
    <p:sldId id="266" r:id="rId8"/>
    <p:sldId id="271" r:id="rId9"/>
    <p:sldId id="270" r:id="rId10"/>
    <p:sldId id="272" r:id="rId11"/>
    <p:sldId id="273" r:id="rId12"/>
    <p:sldId id="275" r:id="rId13"/>
    <p:sldId id="276" r:id="rId14"/>
    <p:sldId id="274" r:id="rId15"/>
  </p:sldIdLst>
  <p:sldSz cx="9144000" cy="5143500" type="screen16x9"/>
  <p:notesSz cx="6985000" cy="9283700"/>
  <p:embeddedFontLst>
    <p:embeddedFont>
      <p:font typeface="Calibri" panose="020F0502020204030204"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8FC83584-7F12-4499-B6D2-442F86BEE4DF}">
  <a:tblStyle styleId="{8FC83584-7F12-4499-B6D2-442F86BEE4DF}"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3" d="100"/>
          <a:sy n="83" d="100"/>
        </p:scale>
        <p:origin x="-926" y="-43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98463" y="696913"/>
            <a:ext cx="6189662" cy="3481387"/>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98500" y="4409758"/>
            <a:ext cx="5588000" cy="4177665"/>
          </a:xfrm>
          <a:prstGeom prst="rect">
            <a:avLst/>
          </a:prstGeom>
          <a:noFill/>
          <a:ln>
            <a:noFill/>
          </a:ln>
        </p:spPr>
        <p:txBody>
          <a:bodyPr lIns="92943" tIns="92943" rIns="92943" bIns="92943"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50432245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698501" y="4409758"/>
            <a:ext cx="5587999" cy="4177665"/>
          </a:xfrm>
          <a:prstGeom prst="rect">
            <a:avLst/>
          </a:prstGeom>
          <a:noFill/>
          <a:ln>
            <a:noFill/>
          </a:ln>
        </p:spPr>
        <p:txBody>
          <a:bodyPr lIns="92943" tIns="92943" rIns="92943" bIns="92943" anchor="ctr" anchorCtr="0">
            <a:noAutofit/>
          </a:bodyPr>
          <a:lstStyle/>
          <a:p>
            <a:endParaRPr lang="en" dirty="0"/>
          </a:p>
        </p:txBody>
      </p:sp>
      <p:sp>
        <p:nvSpPr>
          <p:cNvPr id="69" name="Shape 69"/>
          <p:cNvSpPr>
            <a:spLocks noGrp="1" noRot="1" noChangeAspect="1"/>
          </p:cNvSpPr>
          <p:nvPr>
            <p:ph type="sldImg" idx="2"/>
          </p:nvPr>
        </p:nvSpPr>
        <p:spPr>
          <a:xfrm>
            <a:off x="398463" y="696913"/>
            <a:ext cx="6188075" cy="34813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81731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685800" y="1597818"/>
            <a:ext cx="7772400" cy="1102518"/>
          </a:xfrm>
          <a:prstGeom prst="rect">
            <a:avLst/>
          </a:prstGeom>
          <a:noFill/>
          <a:ln>
            <a:noFill/>
          </a:ln>
        </p:spPr>
        <p:txBody>
          <a:bodyPr lIns="91425" tIns="91425" rIns="91425" bIns="91425" anchor="t" anchorCtr="0"/>
          <a:lstStyle>
            <a:lvl1pPr marL="0" marR="0" lvl="0" indent="0" algn="ctr" rtl="0">
              <a:spcBef>
                <a:spcPts val="0"/>
              </a:spcBef>
              <a:buClr>
                <a:srgbClr val="162C16"/>
              </a:buClr>
              <a:buFont typeface="Arial"/>
              <a:buNone/>
              <a:defRPr sz="3000" b="0" i="0" u="none" strike="noStrike" cap="none">
                <a:solidFill>
                  <a:srgbClr val="162C16"/>
                </a:solidFill>
                <a:latin typeface="Arial"/>
                <a:ea typeface="Arial"/>
                <a:cs typeface="Arial"/>
                <a:sym typeface="Arial"/>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5" name="Shape 55"/>
          <p:cNvSpPr txBox="1">
            <a:spLocks noGrp="1"/>
          </p:cNvSpPr>
          <p:nvPr>
            <p:ph type="subTitle" idx="1"/>
          </p:nvPr>
        </p:nvSpPr>
        <p:spPr>
          <a:xfrm>
            <a:off x="1371600" y="2914650"/>
            <a:ext cx="6400799" cy="1314450"/>
          </a:xfrm>
          <a:prstGeom prst="rect">
            <a:avLst/>
          </a:prstGeom>
          <a:noFill/>
          <a:ln>
            <a:noFill/>
          </a:ln>
        </p:spPr>
        <p:txBody>
          <a:bodyPr lIns="91425" tIns="91425" rIns="91425" bIns="91425" anchor="t" anchorCtr="0"/>
          <a:lstStyle>
            <a:lvl1pPr marL="0" marR="0" lvl="0" indent="0" algn="ctr" rtl="0">
              <a:spcBef>
                <a:spcPts val="640"/>
              </a:spcBef>
              <a:buClr>
                <a:schemeClr val="lt1"/>
              </a:buClr>
              <a:buFont typeface="Arial"/>
              <a:buNone/>
              <a:defRPr sz="3200" b="0" i="0" u="none" strike="noStrike" cap="none">
                <a:solidFill>
                  <a:schemeClr val="lt1"/>
                </a:solidFill>
                <a:latin typeface="Arial"/>
                <a:ea typeface="Arial"/>
                <a:cs typeface="Arial"/>
                <a:sym typeface="Arial"/>
              </a:defRPr>
            </a:lvl1pPr>
            <a:lvl2pPr marL="457200" marR="0" lvl="1" indent="0" algn="ctr" rtl="0">
              <a:spcBef>
                <a:spcPts val="560"/>
              </a:spcBef>
              <a:buClr>
                <a:schemeClr val="lt1"/>
              </a:buClr>
              <a:buFont typeface="Arial"/>
              <a:buNone/>
              <a:defRPr sz="2800" b="0" i="0" u="none" strike="noStrike" cap="none">
                <a:solidFill>
                  <a:schemeClr val="lt1"/>
                </a:solidFill>
                <a:latin typeface="Arial"/>
                <a:ea typeface="Arial"/>
                <a:cs typeface="Arial"/>
                <a:sym typeface="Arial"/>
              </a:defRPr>
            </a:lvl2pPr>
            <a:lvl3pPr marL="914400" marR="0" lvl="2" indent="0" algn="ctr" rtl="0">
              <a:spcBef>
                <a:spcPts val="480"/>
              </a:spcBef>
              <a:buClr>
                <a:schemeClr val="lt1"/>
              </a:buClr>
              <a:buFont typeface="Arial"/>
              <a:buNone/>
              <a:defRPr sz="2400" b="0" i="0" u="none" strike="noStrike" cap="none">
                <a:solidFill>
                  <a:schemeClr val="lt1"/>
                </a:solidFill>
                <a:latin typeface="Arial"/>
                <a:ea typeface="Arial"/>
                <a:cs typeface="Arial"/>
                <a:sym typeface="Arial"/>
              </a:defRPr>
            </a:lvl3pPr>
            <a:lvl4pPr marL="1371600" marR="0" lvl="3" indent="0" algn="ctr" rtl="0">
              <a:spcBef>
                <a:spcPts val="400"/>
              </a:spcBef>
              <a:buClr>
                <a:schemeClr val="lt1"/>
              </a:buClr>
              <a:buFont typeface="Arial"/>
              <a:buNone/>
              <a:defRPr sz="2000" b="0" i="0" u="none" strike="noStrike" cap="none">
                <a:solidFill>
                  <a:schemeClr val="lt1"/>
                </a:solidFill>
                <a:latin typeface="Arial"/>
                <a:ea typeface="Arial"/>
                <a:cs typeface="Arial"/>
                <a:sym typeface="Arial"/>
              </a:defRPr>
            </a:lvl4pPr>
            <a:lvl5pPr marL="1828800" marR="0" lvl="4" indent="0" algn="ctr" rtl="0">
              <a:spcBef>
                <a:spcPts val="400"/>
              </a:spcBef>
              <a:buClr>
                <a:schemeClr val="lt1"/>
              </a:buClr>
              <a:buFont typeface="Arial"/>
              <a:buNone/>
              <a:defRPr sz="2000" b="0" i="0" u="none" strike="noStrike" cap="none">
                <a:solidFill>
                  <a:schemeClr val="lt1"/>
                </a:solidFill>
                <a:latin typeface="Arial"/>
                <a:ea typeface="Arial"/>
                <a:cs typeface="Arial"/>
                <a:sym typeface="Arial"/>
              </a:defRPr>
            </a:lvl5pPr>
            <a:lvl6pPr marL="2286000" marR="0" lvl="5" indent="0" algn="ctr" rtl="0">
              <a:spcBef>
                <a:spcPts val="400"/>
              </a:spcBef>
              <a:buClr>
                <a:schemeClr val="lt1"/>
              </a:buClr>
              <a:buFont typeface="Arial"/>
              <a:buNone/>
              <a:defRPr sz="2000" b="0" i="0" u="none" strike="noStrike" cap="none">
                <a:solidFill>
                  <a:schemeClr val="lt1"/>
                </a:solidFill>
                <a:latin typeface="Calibri"/>
                <a:ea typeface="Calibri"/>
                <a:cs typeface="Calibri"/>
                <a:sym typeface="Calibri"/>
              </a:defRPr>
            </a:lvl6pPr>
            <a:lvl7pPr marL="2743200" marR="0" lvl="6" indent="0" algn="ctr" rtl="0">
              <a:spcBef>
                <a:spcPts val="400"/>
              </a:spcBef>
              <a:buClr>
                <a:schemeClr val="lt1"/>
              </a:buClr>
              <a:buFont typeface="Arial"/>
              <a:buNone/>
              <a:defRPr sz="2000" b="0" i="0" u="none" strike="noStrike" cap="none">
                <a:solidFill>
                  <a:schemeClr val="lt1"/>
                </a:solidFill>
                <a:latin typeface="Calibri"/>
                <a:ea typeface="Calibri"/>
                <a:cs typeface="Calibri"/>
                <a:sym typeface="Calibri"/>
              </a:defRPr>
            </a:lvl7pPr>
            <a:lvl8pPr marL="3200400" marR="0" lvl="7" indent="0" algn="ctr" rtl="0">
              <a:spcBef>
                <a:spcPts val="400"/>
              </a:spcBef>
              <a:buClr>
                <a:schemeClr val="lt1"/>
              </a:buClr>
              <a:buFont typeface="Arial"/>
              <a:buNone/>
              <a:defRPr sz="2000" b="0" i="0" u="none" strike="noStrike" cap="none">
                <a:solidFill>
                  <a:schemeClr val="lt1"/>
                </a:solidFill>
                <a:latin typeface="Calibri"/>
                <a:ea typeface="Calibri"/>
                <a:cs typeface="Calibri"/>
                <a:sym typeface="Calibri"/>
              </a:defRPr>
            </a:lvl8pPr>
            <a:lvl9pPr marL="3657600" marR="0" lvl="8" indent="0" algn="ctr" rtl="0">
              <a:spcBef>
                <a:spcPts val="400"/>
              </a:spcBef>
              <a:buClr>
                <a:schemeClr val="lt1"/>
              </a:buClr>
              <a:buFont typeface="Arial"/>
              <a:buNone/>
              <a:defRPr sz="2000" b="0" i="0" u="none" strike="noStrike" cap="none">
                <a:solidFill>
                  <a:schemeClr val="lt1"/>
                </a:solidFill>
                <a:latin typeface="Calibri"/>
                <a:ea typeface="Calibri"/>
                <a:cs typeface="Calibri"/>
                <a:sym typeface="Calibri"/>
              </a:defRPr>
            </a:lvl9pPr>
          </a:lstStyle>
          <a:p>
            <a:endParaRPr/>
          </a:p>
        </p:txBody>
      </p:sp>
      <p:sp>
        <p:nvSpPr>
          <p:cNvPr id="56" name="Shape 56"/>
          <p:cNvSpPr txBox="1">
            <a:spLocks noGrp="1"/>
          </p:cNvSpPr>
          <p:nvPr>
            <p:ph type="dt" idx="10"/>
          </p:nvPr>
        </p:nvSpPr>
        <p:spPr>
          <a:xfrm>
            <a:off x="457200" y="4767262"/>
            <a:ext cx="2133599" cy="273843"/>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dirty="0"/>
          </a:p>
        </p:txBody>
      </p:sp>
      <p:sp>
        <p:nvSpPr>
          <p:cNvPr id="57" name="Shape 57"/>
          <p:cNvSpPr txBox="1">
            <a:spLocks noGrp="1"/>
          </p:cNvSpPr>
          <p:nvPr>
            <p:ph type="ftr" idx="11"/>
          </p:nvPr>
        </p:nvSpPr>
        <p:spPr>
          <a:xfrm>
            <a:off x="3124200" y="4767262"/>
            <a:ext cx="2895600" cy="273843"/>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solidFill>
                  <a:schemeClr val="lt1"/>
                </a:solidFill>
                <a:latin typeface="Calibri"/>
                <a:ea typeface="Calibri"/>
                <a:cs typeface="Calibri"/>
                <a:sym typeface="Calibri"/>
              </a:defRPr>
            </a:lvl1pPr>
            <a:lvl2pPr marL="457200" marR="0" lvl="1" indent="0" algn="l" rtl="0">
              <a:spcBef>
                <a:spcPts val="0"/>
              </a:spcBef>
              <a:buNone/>
              <a:defRPr sz="1800" b="0" i="0" u="none" strike="noStrike" cap="none">
                <a:solidFill>
                  <a:schemeClr val="lt1"/>
                </a:solidFill>
                <a:latin typeface="Calibri"/>
                <a:ea typeface="Calibri"/>
                <a:cs typeface="Calibri"/>
                <a:sym typeface="Calibri"/>
              </a:defRPr>
            </a:lvl2pPr>
            <a:lvl3pPr marL="914400" marR="0" lvl="2" indent="0" algn="l" rtl="0">
              <a:spcBef>
                <a:spcPts val="0"/>
              </a:spcBef>
              <a:buNone/>
              <a:defRPr sz="1800" b="0" i="0" u="none" strike="noStrike" cap="none">
                <a:solidFill>
                  <a:schemeClr val="lt1"/>
                </a:solidFill>
                <a:latin typeface="Calibri"/>
                <a:ea typeface="Calibri"/>
                <a:cs typeface="Calibri"/>
                <a:sym typeface="Calibri"/>
              </a:defRPr>
            </a:lvl3pPr>
            <a:lvl4pPr marL="1371600" marR="0" lvl="3" indent="0" algn="l" rtl="0">
              <a:spcBef>
                <a:spcPts val="0"/>
              </a:spcBef>
              <a:buNone/>
              <a:defRPr sz="1800" b="0" i="0" u="none" strike="noStrike" cap="none">
                <a:solidFill>
                  <a:schemeClr val="lt1"/>
                </a:solidFill>
                <a:latin typeface="Calibri"/>
                <a:ea typeface="Calibri"/>
                <a:cs typeface="Calibri"/>
                <a:sym typeface="Calibri"/>
              </a:defRPr>
            </a:lvl4pPr>
            <a:lvl5pPr marL="1828800" marR="0" lvl="4" indent="0" algn="l" rtl="0">
              <a:spcBef>
                <a:spcPts val="0"/>
              </a:spcBef>
              <a:buNone/>
              <a:defRPr sz="1800" b="0" i="0" u="none" strike="noStrike" cap="none">
                <a:solidFill>
                  <a:schemeClr val="lt1"/>
                </a:solidFill>
                <a:latin typeface="Calibri"/>
                <a:ea typeface="Calibri"/>
                <a:cs typeface="Calibri"/>
                <a:sym typeface="Calibri"/>
              </a:defRPr>
            </a:lvl5pPr>
            <a:lvl6pPr marL="2286000" marR="0" lvl="5" indent="0" algn="l" rtl="0">
              <a:spcBef>
                <a:spcPts val="0"/>
              </a:spcBef>
              <a:buNone/>
              <a:defRPr sz="1800" b="0" i="0" u="none" strike="noStrike" cap="none">
                <a:solidFill>
                  <a:schemeClr val="lt1"/>
                </a:solidFill>
                <a:latin typeface="Calibri"/>
                <a:ea typeface="Calibri"/>
                <a:cs typeface="Calibri"/>
                <a:sym typeface="Calibri"/>
              </a:defRPr>
            </a:lvl6pPr>
            <a:lvl7pPr marL="2743200" marR="0" lvl="6" indent="0" algn="l" rtl="0">
              <a:spcBef>
                <a:spcPts val="0"/>
              </a:spcBef>
              <a:buNone/>
              <a:defRPr sz="1800" b="0" i="0" u="none" strike="noStrike" cap="none">
                <a:solidFill>
                  <a:schemeClr val="lt1"/>
                </a:solidFill>
                <a:latin typeface="Calibri"/>
                <a:ea typeface="Calibri"/>
                <a:cs typeface="Calibri"/>
                <a:sym typeface="Calibri"/>
              </a:defRPr>
            </a:lvl7pPr>
            <a:lvl8pPr marL="3200400" marR="0" lvl="7" indent="0" algn="l" rtl="0">
              <a:spcBef>
                <a:spcPts val="0"/>
              </a:spcBef>
              <a:buNone/>
              <a:defRPr sz="1800" b="0" i="0" u="none" strike="noStrike" cap="none">
                <a:solidFill>
                  <a:schemeClr val="lt1"/>
                </a:solidFill>
                <a:latin typeface="Calibri"/>
                <a:ea typeface="Calibri"/>
                <a:cs typeface="Calibri"/>
                <a:sym typeface="Calibri"/>
              </a:defRPr>
            </a:lvl8pPr>
            <a:lvl9pPr marL="3657600" marR="0" lvl="8" indent="0" algn="l" rtl="0">
              <a:spcBef>
                <a:spcPts val="0"/>
              </a:spcBef>
              <a:buNone/>
              <a:defRPr sz="1800" b="0" i="0" u="none" strike="noStrike" cap="none">
                <a:solidFill>
                  <a:schemeClr val="lt1"/>
                </a:solidFill>
                <a:latin typeface="Calibri"/>
                <a:ea typeface="Calibri"/>
                <a:cs typeface="Calibri"/>
                <a:sym typeface="Calibri"/>
              </a:defRPr>
            </a:lvl9pPr>
          </a:lstStyle>
          <a:p>
            <a:endParaRPr dirty="0"/>
          </a:p>
        </p:txBody>
      </p:sp>
      <p:sp>
        <p:nvSpPr>
          <p:cNvPr id="58" name="Shape 58"/>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 sz="1200" b="0" i="0" u="none" strike="noStrike" cap="none">
                <a:solidFill>
                  <a:srgbClr val="162C16"/>
                </a:solidFill>
                <a:latin typeface="Calibri"/>
                <a:ea typeface="Calibri"/>
                <a:cs typeface="Calibri"/>
                <a:sym typeface="Calibri"/>
              </a:rPr>
              <a:t>‹#›</a:t>
            </a:fld>
            <a:endParaRPr lang="en" sz="1200" b="0" i="0" u="none" strike="noStrike" cap="none">
              <a:solidFill>
                <a:srgbClr val="162C16"/>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alphaModFix/>
          </a:blip>
          <a:stretch>
            <a:fillRect/>
          </a:stretch>
        </a:blipFill>
        <a:effectLst/>
      </p:bgPr>
    </p:bg>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6553200" y="4767262"/>
            <a:ext cx="2133599" cy="273843"/>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 sz="1200" b="0" i="0" u="none" strike="noStrike" cap="none">
                <a:solidFill>
                  <a:srgbClr val="162C16"/>
                </a:solidFill>
                <a:latin typeface="Calibri"/>
                <a:ea typeface="Calibri"/>
                <a:cs typeface="Calibri"/>
                <a:sym typeface="Calibri"/>
              </a:rPr>
              <a:t>‹#›</a:t>
            </a:fld>
            <a:endParaRPr lang="en" sz="1200" b="0" i="0" u="none" strike="noStrike" cap="none">
              <a:solidFill>
                <a:srgbClr val="162C16"/>
              </a:solidFill>
              <a:latin typeface="Calibri"/>
              <a:ea typeface="Calibri"/>
              <a:cs typeface="Calibri"/>
              <a:sym typeface="Calibri"/>
            </a:endParaRPr>
          </a:p>
        </p:txBody>
      </p:sp>
      <p:pic>
        <p:nvPicPr>
          <p:cNvPr id="52" name="Shape 52" descr="acorn_LOGOS_series3.png"/>
          <p:cNvPicPr preferRelativeResize="0"/>
          <p:nvPr/>
        </p:nvPicPr>
        <p:blipFill rotWithShape="1">
          <a:blip r:embed="rId5">
            <a:alphaModFix/>
          </a:blip>
          <a:srcRect/>
          <a:stretch/>
        </p:blipFill>
        <p:spPr>
          <a:xfrm>
            <a:off x="7830888" y="7986"/>
            <a:ext cx="1249153" cy="86831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9" r:id="rId1"/>
    <p:sldLayoutId id="2147483664"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Excel_Worksheet1.xlsx"/></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package" Target="../embeddings/Microsoft_Excel_Worksheet2.xlsx"/><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subTitle" idx="1"/>
          </p:nvPr>
        </p:nvSpPr>
        <p:spPr>
          <a:xfrm>
            <a:off x="76200" y="1123950"/>
            <a:ext cx="8839200" cy="1219200"/>
          </a:xfrm>
          <a:prstGeom prst="rect">
            <a:avLst/>
          </a:prstGeom>
          <a:noFill/>
          <a:ln>
            <a:noFill/>
          </a:ln>
        </p:spPr>
        <p:txBody>
          <a:bodyPr lIns="91425" tIns="45700" rIns="91425" bIns="45700" anchor="t" anchorCtr="0">
            <a:noAutofit/>
          </a:bodyPr>
          <a:lstStyle/>
          <a:p>
            <a:pPr marL="0" marR="0" lvl="0" indent="0" algn="ctr" rtl="0">
              <a:spcBef>
                <a:spcPts val="0"/>
              </a:spcBef>
              <a:buClr>
                <a:schemeClr val="lt1"/>
              </a:buClr>
              <a:buSzPct val="25000"/>
              <a:buFont typeface="Arial"/>
              <a:buNone/>
            </a:pPr>
            <a:endParaRPr sz="1800" b="1" dirty="0">
              <a:solidFill>
                <a:schemeClr val="dk1"/>
              </a:solidFill>
            </a:endParaRPr>
          </a:p>
          <a:p>
            <a:pPr marL="0" marR="0" lvl="0" indent="0" algn="ctr" rtl="0">
              <a:spcBef>
                <a:spcPts val="0"/>
              </a:spcBef>
              <a:buClr>
                <a:schemeClr val="lt1"/>
              </a:buClr>
              <a:buSzPct val="25000"/>
              <a:buFont typeface="Arial"/>
              <a:buNone/>
            </a:pPr>
            <a:endParaRPr sz="1800" b="1" dirty="0">
              <a:solidFill>
                <a:schemeClr val="dk1"/>
              </a:solidFill>
            </a:endParaRPr>
          </a:p>
          <a:p>
            <a:pPr marL="0" marR="0" lvl="0" indent="0" algn="ctr" rtl="0">
              <a:spcBef>
                <a:spcPts val="0"/>
              </a:spcBef>
              <a:buClr>
                <a:schemeClr val="lt1"/>
              </a:buClr>
              <a:buSzPct val="25000"/>
              <a:buFont typeface="Arial"/>
              <a:buNone/>
            </a:pPr>
            <a:endParaRPr sz="3600" b="1" dirty="0">
              <a:solidFill>
                <a:schemeClr val="dk1"/>
              </a:solidFill>
            </a:endParaRPr>
          </a:p>
        </p:txBody>
      </p:sp>
      <p:sp>
        <p:nvSpPr>
          <p:cNvPr id="2" name="Rectangle 1"/>
          <p:cNvSpPr/>
          <p:nvPr/>
        </p:nvSpPr>
        <p:spPr>
          <a:xfrm>
            <a:off x="543190" y="742950"/>
            <a:ext cx="2826415" cy="276999"/>
          </a:xfrm>
          <a:prstGeom prst="rect">
            <a:avLst/>
          </a:prstGeom>
        </p:spPr>
        <p:txBody>
          <a:bodyPr wrap="none">
            <a:spAutoFit/>
          </a:bodyPr>
          <a:lstStyle/>
          <a:p>
            <a:pPr algn="ctr">
              <a:defRPr/>
            </a:pPr>
            <a:r>
              <a:rPr lang="en-US" sz="1200" b="1" i="1" dirty="0">
                <a:solidFill>
                  <a:schemeClr val="tx1"/>
                </a:solidFill>
                <a:ea typeface="Times New Roman" pitchFamily="18" charset="0"/>
                <a:cs typeface="Times New Roman" pitchFamily="18" charset="0"/>
              </a:rPr>
              <a:t>Sound Stewardship of Public Funds</a:t>
            </a:r>
            <a:endParaRPr lang="en-US" sz="1200" i="1" dirty="0">
              <a:solidFill>
                <a:schemeClr val="tx1"/>
              </a:solidFill>
            </a:endParaRPr>
          </a:p>
        </p:txBody>
      </p:sp>
      <p:sp>
        <p:nvSpPr>
          <p:cNvPr id="4" name="Title 1"/>
          <p:cNvSpPr>
            <a:spLocks noGrp="1"/>
          </p:cNvSpPr>
          <p:nvPr>
            <p:ph type="ctrTitle"/>
          </p:nvPr>
        </p:nvSpPr>
        <p:spPr>
          <a:xfrm>
            <a:off x="381000" y="1352550"/>
            <a:ext cx="8246070" cy="1317320"/>
          </a:xfrm>
        </p:spPr>
        <p:txBody>
          <a:bodyPr/>
          <a:lstStyle/>
          <a:p>
            <a:r>
              <a:rPr lang="en-US" altLang="en-US" dirty="0" smtClean="0">
                <a:solidFill>
                  <a:schemeClr val="tx1"/>
                </a:solidFill>
              </a:rPr>
              <a:t>Oak Park School District 97</a:t>
            </a:r>
            <a:endParaRPr lang="en-US" dirty="0">
              <a:solidFill>
                <a:schemeClr val="tx1"/>
              </a:solidFill>
            </a:endParaRPr>
          </a:p>
        </p:txBody>
      </p:sp>
      <p:sp>
        <p:nvSpPr>
          <p:cNvPr id="5" name="Subtitle 2"/>
          <p:cNvSpPr txBox="1">
            <a:spLocks/>
          </p:cNvSpPr>
          <p:nvPr/>
        </p:nvSpPr>
        <p:spPr>
          <a:xfrm>
            <a:off x="543190" y="2571750"/>
            <a:ext cx="7940660" cy="1068935"/>
          </a:xfrm>
          <a:prstGeom prst="rect">
            <a:avLst/>
          </a:prstGeom>
          <a:noFill/>
          <a:ln>
            <a:noFill/>
          </a:ln>
        </p:spPr>
        <p:txBody>
          <a:bodyPr lIns="91425" tIns="91425" rIns="91425" bIns="91425" anchor="t" anchorCtr="0">
            <a:normAutofit fontScale="77500" lnSpcReduction="20000"/>
          </a:bodyPr>
          <a:lstStyle>
            <a:defPPr marR="0" lvl="0" algn="l" rtl="0">
              <a:lnSpc>
                <a:spcPct val="100000"/>
              </a:lnSpc>
              <a:spcBef>
                <a:spcPts val="0"/>
              </a:spcBef>
              <a:spcAft>
                <a:spcPts val="0"/>
              </a:spcAft>
            </a:defPPr>
            <a:lvl1pPr marL="0" marR="0" lvl="0" indent="0" algn="ctr" rtl="0">
              <a:lnSpc>
                <a:spcPct val="100000"/>
              </a:lnSpc>
              <a:spcBef>
                <a:spcPts val="640"/>
              </a:spcBef>
              <a:spcAft>
                <a:spcPts val="0"/>
              </a:spcAft>
              <a:buClr>
                <a:schemeClr val="lt1"/>
              </a:buClr>
              <a:buFont typeface="Arial"/>
              <a:buNone/>
              <a:defRPr sz="3200" b="0" i="0" u="none" strike="noStrike" cap="none">
                <a:solidFill>
                  <a:schemeClr val="lt1"/>
                </a:solidFill>
                <a:latin typeface="Arial"/>
                <a:ea typeface="Arial"/>
                <a:cs typeface="Arial"/>
                <a:sym typeface="Arial"/>
              </a:defRPr>
            </a:lvl1pPr>
            <a:lvl2pPr marL="457200" marR="0" lvl="1" indent="0" algn="ctr" rtl="0">
              <a:lnSpc>
                <a:spcPct val="100000"/>
              </a:lnSpc>
              <a:spcBef>
                <a:spcPts val="560"/>
              </a:spcBef>
              <a:spcAft>
                <a:spcPts val="0"/>
              </a:spcAft>
              <a:buClr>
                <a:schemeClr val="lt1"/>
              </a:buClr>
              <a:buFont typeface="Arial"/>
              <a:buNone/>
              <a:defRPr sz="2800" b="0" i="0" u="none" strike="noStrike" cap="none">
                <a:solidFill>
                  <a:schemeClr val="lt1"/>
                </a:solidFill>
                <a:latin typeface="Arial"/>
                <a:ea typeface="Arial"/>
                <a:cs typeface="Arial"/>
                <a:sym typeface="Arial"/>
              </a:defRPr>
            </a:lvl2pPr>
            <a:lvl3pPr marL="914400" marR="0" lvl="2" indent="0" algn="ctr" rtl="0">
              <a:lnSpc>
                <a:spcPct val="100000"/>
              </a:lnSpc>
              <a:spcBef>
                <a:spcPts val="480"/>
              </a:spcBef>
              <a:spcAft>
                <a:spcPts val="0"/>
              </a:spcAft>
              <a:buClr>
                <a:schemeClr val="lt1"/>
              </a:buClr>
              <a:buFont typeface="Arial"/>
              <a:buNone/>
              <a:defRPr sz="2400" b="0" i="0" u="none" strike="noStrike" cap="none">
                <a:solidFill>
                  <a:schemeClr val="lt1"/>
                </a:solidFill>
                <a:latin typeface="Arial"/>
                <a:ea typeface="Arial"/>
                <a:cs typeface="Arial"/>
                <a:sym typeface="Arial"/>
              </a:defRPr>
            </a:lvl3pPr>
            <a:lvl4pPr marL="1371600" marR="0" lvl="3" indent="0" algn="ctr" rtl="0">
              <a:lnSpc>
                <a:spcPct val="100000"/>
              </a:lnSpc>
              <a:spcBef>
                <a:spcPts val="400"/>
              </a:spcBef>
              <a:spcAft>
                <a:spcPts val="0"/>
              </a:spcAft>
              <a:buClr>
                <a:schemeClr val="lt1"/>
              </a:buClr>
              <a:buFont typeface="Arial"/>
              <a:buNone/>
              <a:defRPr sz="2000" b="0" i="0" u="none" strike="noStrike" cap="none">
                <a:solidFill>
                  <a:schemeClr val="lt1"/>
                </a:solidFill>
                <a:latin typeface="Arial"/>
                <a:ea typeface="Arial"/>
                <a:cs typeface="Arial"/>
                <a:sym typeface="Arial"/>
              </a:defRPr>
            </a:lvl4pPr>
            <a:lvl5pPr marL="1828800" marR="0" lvl="4" indent="0" algn="ctr" rtl="0">
              <a:lnSpc>
                <a:spcPct val="100000"/>
              </a:lnSpc>
              <a:spcBef>
                <a:spcPts val="400"/>
              </a:spcBef>
              <a:spcAft>
                <a:spcPts val="0"/>
              </a:spcAft>
              <a:buClr>
                <a:schemeClr val="lt1"/>
              </a:buClr>
              <a:buFont typeface="Arial"/>
              <a:buNone/>
              <a:defRPr sz="2000" b="0" i="0" u="none" strike="noStrike" cap="none">
                <a:solidFill>
                  <a:schemeClr val="lt1"/>
                </a:solidFill>
                <a:latin typeface="Arial"/>
                <a:ea typeface="Arial"/>
                <a:cs typeface="Arial"/>
                <a:sym typeface="Arial"/>
              </a:defRPr>
            </a:lvl5pPr>
            <a:lvl6pPr marL="2286000" marR="0" lvl="5" indent="0" algn="ctr" rtl="0">
              <a:lnSpc>
                <a:spcPct val="100000"/>
              </a:lnSpc>
              <a:spcBef>
                <a:spcPts val="400"/>
              </a:spcBef>
              <a:spcAft>
                <a:spcPts val="0"/>
              </a:spcAft>
              <a:buClr>
                <a:schemeClr val="lt1"/>
              </a:buClr>
              <a:buFont typeface="Arial"/>
              <a:buNone/>
              <a:defRPr sz="2000" b="0" i="0" u="none" strike="noStrike" cap="none">
                <a:solidFill>
                  <a:schemeClr val="lt1"/>
                </a:solidFill>
                <a:latin typeface="Calibri"/>
                <a:ea typeface="Calibri"/>
                <a:cs typeface="Calibri"/>
                <a:sym typeface="Calibri"/>
              </a:defRPr>
            </a:lvl6pPr>
            <a:lvl7pPr marL="2743200" marR="0" lvl="6" indent="0" algn="ctr" rtl="0">
              <a:lnSpc>
                <a:spcPct val="100000"/>
              </a:lnSpc>
              <a:spcBef>
                <a:spcPts val="400"/>
              </a:spcBef>
              <a:spcAft>
                <a:spcPts val="0"/>
              </a:spcAft>
              <a:buClr>
                <a:schemeClr val="lt1"/>
              </a:buClr>
              <a:buFont typeface="Arial"/>
              <a:buNone/>
              <a:defRPr sz="2000" b="0" i="0" u="none" strike="noStrike" cap="none">
                <a:solidFill>
                  <a:schemeClr val="lt1"/>
                </a:solidFill>
                <a:latin typeface="Calibri"/>
                <a:ea typeface="Calibri"/>
                <a:cs typeface="Calibri"/>
                <a:sym typeface="Calibri"/>
              </a:defRPr>
            </a:lvl7pPr>
            <a:lvl8pPr marL="3200400" marR="0" lvl="7" indent="0" algn="ctr" rtl="0">
              <a:lnSpc>
                <a:spcPct val="100000"/>
              </a:lnSpc>
              <a:spcBef>
                <a:spcPts val="400"/>
              </a:spcBef>
              <a:spcAft>
                <a:spcPts val="0"/>
              </a:spcAft>
              <a:buClr>
                <a:schemeClr val="lt1"/>
              </a:buClr>
              <a:buFont typeface="Arial"/>
              <a:buNone/>
              <a:defRPr sz="2000" b="0" i="0" u="none" strike="noStrike" cap="none">
                <a:solidFill>
                  <a:schemeClr val="lt1"/>
                </a:solidFill>
                <a:latin typeface="Calibri"/>
                <a:ea typeface="Calibri"/>
                <a:cs typeface="Calibri"/>
                <a:sym typeface="Calibri"/>
              </a:defRPr>
            </a:lvl8pPr>
            <a:lvl9pPr marL="3657600" marR="0" lvl="8" indent="0" algn="ctr" rtl="0">
              <a:lnSpc>
                <a:spcPct val="100000"/>
              </a:lnSpc>
              <a:spcBef>
                <a:spcPts val="400"/>
              </a:spcBef>
              <a:spcAft>
                <a:spcPts val="0"/>
              </a:spcAft>
              <a:buClr>
                <a:schemeClr val="lt1"/>
              </a:buClr>
              <a:buFont typeface="Arial"/>
              <a:buNone/>
              <a:defRPr sz="2000" b="0" i="0" u="none" strike="noStrike" cap="none">
                <a:solidFill>
                  <a:schemeClr val="lt1"/>
                </a:solidFill>
                <a:latin typeface="Calibri"/>
                <a:ea typeface="Calibri"/>
                <a:cs typeface="Calibri"/>
                <a:sym typeface="Calibri"/>
              </a:defRPr>
            </a:lvl9pPr>
          </a:lstStyle>
          <a:p>
            <a:r>
              <a:rPr lang="en-US" altLang="en-US" sz="4100" b="1" dirty="0" smtClean="0">
                <a:solidFill>
                  <a:schemeClr val="tx1"/>
                </a:solidFill>
                <a:effectLst>
                  <a:outerShdw blurRad="38100" dist="38100" dir="2700000" algn="tl">
                    <a:srgbClr val="000000">
                      <a:alpha val="43137"/>
                    </a:srgbClr>
                  </a:outerShdw>
                </a:effectLst>
              </a:rPr>
              <a:t>Transportation Audit</a:t>
            </a:r>
          </a:p>
          <a:p>
            <a:r>
              <a:rPr lang="en-US" altLang="en-US" sz="4000" b="1" dirty="0" err="1" smtClean="0">
                <a:solidFill>
                  <a:schemeClr val="tx1"/>
                </a:solidFill>
                <a:effectLst>
                  <a:outerShdw blurRad="38100" dist="38100" dir="2700000" algn="tl">
                    <a:srgbClr val="000000">
                      <a:alpha val="43137"/>
                    </a:srgbClr>
                  </a:outerShdw>
                </a:effectLst>
              </a:rPr>
              <a:t>Edulog</a:t>
            </a:r>
            <a:r>
              <a:rPr lang="en-US" altLang="en-US" sz="4000" b="1" dirty="0" smtClean="0">
                <a:solidFill>
                  <a:schemeClr val="tx1"/>
                </a:solidFill>
                <a:effectLst>
                  <a:outerShdw blurRad="38100" dist="38100" dir="2700000" algn="tl">
                    <a:srgbClr val="000000">
                      <a:alpha val="43137"/>
                    </a:srgbClr>
                  </a:outerShdw>
                </a:effectLst>
              </a:rPr>
              <a:t> Consulting</a:t>
            </a:r>
            <a:endParaRPr lang="en-US" altLang="en-US" sz="4000" b="1" dirty="0">
              <a:solidFill>
                <a:schemeClr val="tx1"/>
              </a:solidFill>
              <a:effectLst>
                <a:outerShdw blurRad="38100" dist="38100" dir="2700000" algn="tl">
                  <a:srgbClr val="000000">
                    <a:alpha val="43137"/>
                  </a:srgbClr>
                </a:outerShdw>
              </a:effectLst>
            </a:endParaRPr>
          </a:p>
        </p:txBody>
      </p:sp>
      <p:sp>
        <p:nvSpPr>
          <p:cNvPr id="7" name="Rectangle 6"/>
          <p:cNvSpPr/>
          <p:nvPr/>
        </p:nvSpPr>
        <p:spPr>
          <a:xfrm>
            <a:off x="5334000" y="4400550"/>
            <a:ext cx="2826415" cy="276999"/>
          </a:xfrm>
          <a:prstGeom prst="rect">
            <a:avLst/>
          </a:prstGeom>
        </p:spPr>
        <p:txBody>
          <a:bodyPr wrap="none">
            <a:spAutoFit/>
          </a:bodyPr>
          <a:lstStyle/>
          <a:p>
            <a:pPr algn="ctr">
              <a:defRPr/>
            </a:pPr>
            <a:r>
              <a:rPr lang="en-US" sz="1200" b="1" i="1" dirty="0">
                <a:solidFill>
                  <a:schemeClr val="tx1"/>
                </a:solidFill>
                <a:ea typeface="Times New Roman" pitchFamily="18" charset="0"/>
                <a:cs typeface="Times New Roman" pitchFamily="18" charset="0"/>
              </a:rPr>
              <a:t>Sound Stewardship of Public Funds</a:t>
            </a:r>
            <a:endParaRPr lang="en-US" sz="1200" i="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sz="2000" dirty="0" smtClean="0"/>
              <a:t>Eliminate elementary transportation and any middle school transportation that is not 1.5 miles or greater</a:t>
            </a:r>
          </a:p>
          <a:p>
            <a:endParaRPr lang="en-US" sz="2000" dirty="0"/>
          </a:p>
          <a:p>
            <a:r>
              <a:rPr lang="en-US" sz="2000" dirty="0" smtClean="0"/>
              <a:t>Parents could pay for transportation</a:t>
            </a:r>
          </a:p>
          <a:p>
            <a:endParaRPr lang="en-US" sz="2000" dirty="0"/>
          </a:p>
          <a:p>
            <a:r>
              <a:rPr lang="en-US" sz="2000" dirty="0" smtClean="0"/>
              <a:t>Reduce the amount of routes at the middle school. For example - 493/35 = 12 routes </a:t>
            </a:r>
          </a:p>
          <a:p>
            <a:endParaRPr lang="en-US" sz="2000" dirty="0"/>
          </a:p>
          <a:p>
            <a:endParaRPr lang="en-US" dirty="0"/>
          </a:p>
          <a:p>
            <a:endParaRPr lang="en-US" dirty="0"/>
          </a:p>
          <a:p>
            <a:endParaRPr lang="en-US" dirty="0" smtClean="0"/>
          </a:p>
        </p:txBody>
      </p:sp>
      <p:sp>
        <p:nvSpPr>
          <p:cNvPr id="4" name="Rectangle 3"/>
          <p:cNvSpPr/>
          <p:nvPr/>
        </p:nvSpPr>
        <p:spPr>
          <a:xfrm>
            <a:off x="5334000" y="4400550"/>
            <a:ext cx="2826415" cy="276999"/>
          </a:xfrm>
          <a:prstGeom prst="rect">
            <a:avLst/>
          </a:prstGeom>
        </p:spPr>
        <p:txBody>
          <a:bodyPr wrap="none">
            <a:spAutoFit/>
          </a:bodyPr>
          <a:lstStyle/>
          <a:p>
            <a:pPr algn="ctr">
              <a:defRPr/>
            </a:pPr>
            <a:r>
              <a:rPr lang="en-US" sz="1200" b="1" i="1" dirty="0">
                <a:solidFill>
                  <a:schemeClr val="tx1"/>
                </a:solidFill>
                <a:ea typeface="Times New Roman" pitchFamily="18" charset="0"/>
                <a:cs typeface="Times New Roman" pitchFamily="18" charset="0"/>
              </a:rPr>
              <a:t>Sound Stewardship of Public Funds</a:t>
            </a:r>
            <a:endParaRPr lang="en-US" sz="1200" i="1" dirty="0">
              <a:solidFill>
                <a:schemeClr val="tx1"/>
              </a:solidFill>
            </a:endParaRPr>
          </a:p>
        </p:txBody>
      </p:sp>
      <p:sp>
        <p:nvSpPr>
          <p:cNvPr id="5" name="Title 1"/>
          <p:cNvSpPr>
            <a:spLocks noGrp="1"/>
          </p:cNvSpPr>
          <p:nvPr>
            <p:ph type="title"/>
          </p:nvPr>
        </p:nvSpPr>
        <p:spPr>
          <a:xfrm>
            <a:off x="381000" y="285750"/>
            <a:ext cx="8520600" cy="572700"/>
          </a:xfrm>
        </p:spPr>
        <p:txBody>
          <a:bodyPr/>
          <a:lstStyle/>
          <a:p>
            <a:r>
              <a:rPr lang="en-US" altLang="en-US" sz="2800" dirty="0" smtClean="0">
                <a:solidFill>
                  <a:srgbClr val="CC0000"/>
                </a:solidFill>
              </a:rPr>
              <a:t>Audit Results – Other Options</a:t>
            </a:r>
            <a:br>
              <a:rPr lang="en-US" altLang="en-US" sz="2800" dirty="0" smtClean="0">
                <a:solidFill>
                  <a:srgbClr val="CC0000"/>
                </a:solidFill>
              </a:rPr>
            </a:br>
            <a:endParaRPr lang="en-US" sz="2800" dirty="0"/>
          </a:p>
        </p:txBody>
      </p:sp>
    </p:spTree>
    <p:extLst>
      <p:ext uri="{BB962C8B-B14F-4D97-AF65-F5344CB8AC3E}">
        <p14:creationId xmlns:p14="http://schemas.microsoft.com/office/powerpoint/2010/main" val="38695599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971550"/>
            <a:ext cx="8520600" cy="3416400"/>
          </a:xfrm>
        </p:spPr>
        <p:txBody>
          <a:bodyPr/>
          <a:lstStyle/>
          <a:p>
            <a:r>
              <a:rPr lang="en-US" sz="1800" dirty="0"/>
              <a:t>The elimination of elementary school transportation would be the first step to saving money on transportation. However, the middle schools would still require busing. In order to keep costs to a minimum, it would be necessary to realign the bell times so that the buses could be used twice (transport students to one middle school, and then do the same for the other middle school). If this scenario were approved, there would be a savings of $200,000 per year</a:t>
            </a:r>
            <a:r>
              <a:rPr lang="en-US" sz="1800" dirty="0" smtClean="0"/>
              <a:t>.</a:t>
            </a:r>
          </a:p>
          <a:p>
            <a:endParaRPr lang="en-US" dirty="0"/>
          </a:p>
          <a:p>
            <a:endParaRPr lang="en-US" dirty="0"/>
          </a:p>
        </p:txBody>
      </p:sp>
      <p:sp>
        <p:nvSpPr>
          <p:cNvPr id="4" name="Title 1"/>
          <p:cNvSpPr>
            <a:spLocks noGrp="1"/>
          </p:cNvSpPr>
          <p:nvPr>
            <p:ph type="title"/>
          </p:nvPr>
        </p:nvSpPr>
        <p:spPr>
          <a:xfrm>
            <a:off x="381000" y="285750"/>
            <a:ext cx="8520600" cy="572700"/>
          </a:xfrm>
        </p:spPr>
        <p:txBody>
          <a:bodyPr/>
          <a:lstStyle/>
          <a:p>
            <a:r>
              <a:rPr lang="en-US" altLang="en-US" sz="2800" dirty="0" smtClean="0">
                <a:solidFill>
                  <a:srgbClr val="CC0000"/>
                </a:solidFill>
              </a:rPr>
              <a:t>Audit Results – Middle Schools</a:t>
            </a:r>
            <a:br>
              <a:rPr lang="en-US" altLang="en-US" sz="2800" dirty="0" smtClean="0">
                <a:solidFill>
                  <a:srgbClr val="CC0000"/>
                </a:solidFill>
              </a:rPr>
            </a:br>
            <a:endParaRPr lang="en-US" sz="2800" dirty="0"/>
          </a:p>
        </p:txBody>
      </p:sp>
    </p:spTree>
    <p:extLst>
      <p:ext uri="{BB962C8B-B14F-4D97-AF65-F5344CB8AC3E}">
        <p14:creationId xmlns:p14="http://schemas.microsoft.com/office/powerpoint/2010/main" val="873703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sz="1800" dirty="0"/>
              <a:t>T</a:t>
            </a:r>
            <a:r>
              <a:rPr lang="en-US" sz="1800" dirty="0" smtClean="0"/>
              <a:t>he </a:t>
            </a:r>
            <a:r>
              <a:rPr lang="en-US" sz="1800" dirty="0"/>
              <a:t>current middle school boundaries are causing additional expense for the district. With the realignment of boundaries, there would be many students who lived closer than 1.5 miles to school and therefore would no longer require transportation. By the realignment of the middle school boundaries a savings in transportation costs could be realized. Moreover, adjusting bell times for the middle schools would allow for the dual utilization of buses. If middle school boundaries were realigned, there were bell time change for the middle schools, and busing was no longer provided for the elementary schools, the largest possible savings would be realized and the school district could reduce its transportation budget by more than $300,000 per year.</a:t>
            </a:r>
          </a:p>
        </p:txBody>
      </p:sp>
      <p:sp>
        <p:nvSpPr>
          <p:cNvPr id="4" name="Title 1"/>
          <p:cNvSpPr>
            <a:spLocks noGrp="1"/>
          </p:cNvSpPr>
          <p:nvPr>
            <p:ph type="title"/>
          </p:nvPr>
        </p:nvSpPr>
        <p:spPr>
          <a:xfrm>
            <a:off x="381000" y="285750"/>
            <a:ext cx="8520600" cy="572700"/>
          </a:xfrm>
        </p:spPr>
        <p:txBody>
          <a:bodyPr/>
          <a:lstStyle/>
          <a:p>
            <a:r>
              <a:rPr lang="en-US" altLang="en-US" sz="2800" dirty="0" smtClean="0">
                <a:solidFill>
                  <a:srgbClr val="CC0000"/>
                </a:solidFill>
              </a:rPr>
              <a:t>Audit Results – Middle Schools</a:t>
            </a:r>
            <a:br>
              <a:rPr lang="en-US" altLang="en-US" sz="2800" dirty="0" smtClean="0">
                <a:solidFill>
                  <a:srgbClr val="CC0000"/>
                </a:solidFill>
              </a:rPr>
            </a:br>
            <a:endParaRPr lang="en-US" sz="2800" dirty="0"/>
          </a:p>
        </p:txBody>
      </p:sp>
    </p:spTree>
    <p:extLst>
      <p:ext uri="{BB962C8B-B14F-4D97-AF65-F5344CB8AC3E}">
        <p14:creationId xmlns:p14="http://schemas.microsoft.com/office/powerpoint/2010/main" val="8816815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1352550"/>
            <a:ext cx="8520600" cy="572700"/>
          </a:xfrm>
        </p:spPr>
        <p:txBody>
          <a:bodyPr/>
          <a:lstStyle/>
          <a:p>
            <a:r>
              <a:rPr lang="en-US" altLang="en-US" sz="2800" dirty="0" smtClean="0">
                <a:solidFill>
                  <a:srgbClr val="CC0000"/>
                </a:solidFill>
              </a:rPr>
              <a:t>Recommendation</a:t>
            </a:r>
            <a:br>
              <a:rPr lang="en-US" altLang="en-US" sz="2800" dirty="0" smtClean="0">
                <a:solidFill>
                  <a:srgbClr val="CC0000"/>
                </a:solidFill>
              </a:rPr>
            </a:br>
            <a:endParaRPr lang="en-US" sz="2800" dirty="0"/>
          </a:p>
        </p:txBody>
      </p:sp>
    </p:spTree>
    <p:extLst>
      <p:ext uri="{BB962C8B-B14F-4D97-AF65-F5344CB8AC3E}">
        <p14:creationId xmlns:p14="http://schemas.microsoft.com/office/powerpoint/2010/main" val="3427084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1352550"/>
            <a:ext cx="8520600" cy="572700"/>
          </a:xfrm>
        </p:spPr>
        <p:txBody>
          <a:bodyPr/>
          <a:lstStyle/>
          <a:p>
            <a:r>
              <a:rPr lang="en-US" altLang="en-US" sz="2800" dirty="0" smtClean="0">
                <a:solidFill>
                  <a:srgbClr val="CC0000"/>
                </a:solidFill>
              </a:rPr>
              <a:t>Questions</a:t>
            </a:r>
            <a:br>
              <a:rPr lang="en-US" altLang="en-US" sz="2800" dirty="0" smtClean="0">
                <a:solidFill>
                  <a:srgbClr val="CC0000"/>
                </a:solidFill>
              </a:rPr>
            </a:br>
            <a:endParaRPr lang="en-US" sz="2800" dirty="0"/>
          </a:p>
        </p:txBody>
      </p:sp>
    </p:spTree>
    <p:extLst>
      <p:ext uri="{BB962C8B-B14F-4D97-AF65-F5344CB8AC3E}">
        <p14:creationId xmlns:p14="http://schemas.microsoft.com/office/powerpoint/2010/main" val="3913457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sz="1800" dirty="0"/>
              <a:t>T</a:t>
            </a:r>
            <a:r>
              <a:rPr lang="en-US" sz="1800" dirty="0" smtClean="0"/>
              <a:t>he </a:t>
            </a:r>
            <a:r>
              <a:rPr lang="en-US" sz="1800" dirty="0"/>
              <a:t>District shall provide free transportation for any student in the District who resides: </a:t>
            </a:r>
            <a:endParaRPr lang="en-US" sz="1800" dirty="0" smtClean="0"/>
          </a:p>
          <a:p>
            <a:pPr marL="342900" indent="-342900">
              <a:buAutoNum type="arabicParenBoth"/>
            </a:pPr>
            <a:r>
              <a:rPr lang="en-US" sz="1800" dirty="0" smtClean="0"/>
              <a:t>at </a:t>
            </a:r>
            <a:r>
              <a:rPr lang="en-US" sz="1800" dirty="0"/>
              <a:t>a distance of one and one-half miles or more from his or her assigned school, unless the School Board has certified to the Illinois State Board of Education that adequate public transportation is available, or </a:t>
            </a:r>
            <a:endParaRPr lang="en-US" sz="1800" dirty="0" smtClean="0"/>
          </a:p>
          <a:p>
            <a:pPr marL="342900" indent="-342900">
              <a:buAutoNum type="arabicParenBoth"/>
            </a:pPr>
            <a:r>
              <a:rPr lang="en-US" sz="1800" dirty="0" smtClean="0"/>
              <a:t>within </a:t>
            </a:r>
            <a:r>
              <a:rPr lang="en-US" sz="1800" dirty="0"/>
              <a:t>one and one-half miles from his or her assigned school where walking to school or to a pick-up point or bus stop would constitute a serious hazard due to vehicular traffic or rail crossing, and adequate public transportation is not available. A student’s parent(s)/guardian(s) may file a petition with the Board requesting transportation due to the existence of a serious safety hazard</a:t>
            </a:r>
            <a:r>
              <a:rPr lang="en-US" sz="1800" dirty="0" smtClean="0"/>
              <a:t>.</a:t>
            </a:r>
            <a:endParaRPr lang="en-US" sz="1800" dirty="0"/>
          </a:p>
          <a:p>
            <a:endParaRPr lang="en-US" dirty="0"/>
          </a:p>
        </p:txBody>
      </p:sp>
      <p:sp>
        <p:nvSpPr>
          <p:cNvPr id="4" name="Title 1"/>
          <p:cNvSpPr>
            <a:spLocks noGrp="1"/>
          </p:cNvSpPr>
          <p:nvPr>
            <p:ph type="title"/>
          </p:nvPr>
        </p:nvSpPr>
        <p:spPr>
          <a:xfrm>
            <a:off x="381000" y="361950"/>
            <a:ext cx="8520600" cy="572700"/>
          </a:xfrm>
        </p:spPr>
        <p:txBody>
          <a:bodyPr/>
          <a:lstStyle/>
          <a:p>
            <a:r>
              <a:rPr lang="en-US" altLang="en-US" sz="2800" dirty="0" smtClean="0">
                <a:solidFill>
                  <a:srgbClr val="CC0000"/>
                </a:solidFill>
              </a:rPr>
              <a:t>Board Policy -</a:t>
            </a:r>
            <a:r>
              <a:rPr lang="en-US" sz="2800" b="1" dirty="0"/>
              <a:t> </a:t>
            </a:r>
            <a:r>
              <a:rPr lang="en-US" sz="2800" dirty="0">
                <a:solidFill>
                  <a:srgbClr val="CC0000"/>
                </a:solidFill>
              </a:rPr>
              <a:t>District Policy 4:110 Transportation </a:t>
            </a:r>
          </a:p>
        </p:txBody>
      </p:sp>
    </p:spTree>
    <p:extLst>
      <p:ext uri="{BB962C8B-B14F-4D97-AF65-F5344CB8AC3E}">
        <p14:creationId xmlns:p14="http://schemas.microsoft.com/office/powerpoint/2010/main" val="17748774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sz="2800" dirty="0" smtClean="0"/>
              <a:t>A School </a:t>
            </a:r>
            <a:r>
              <a:rPr lang="en-US" sz="2800" dirty="0"/>
              <a:t>district shall provide free transportation for pupils residing at a distance of one and one-half miles or more from any school to which they are assigned for attendance maintained within the district.</a:t>
            </a:r>
          </a:p>
        </p:txBody>
      </p:sp>
      <p:sp>
        <p:nvSpPr>
          <p:cNvPr id="4" name="Title 1"/>
          <p:cNvSpPr>
            <a:spLocks noGrp="1"/>
          </p:cNvSpPr>
          <p:nvPr>
            <p:ph type="title"/>
          </p:nvPr>
        </p:nvSpPr>
        <p:spPr>
          <a:xfrm>
            <a:off x="381000" y="361950"/>
            <a:ext cx="8520600" cy="572700"/>
          </a:xfrm>
        </p:spPr>
        <p:txBody>
          <a:bodyPr/>
          <a:lstStyle/>
          <a:p>
            <a:r>
              <a:rPr lang="en-US" sz="2800" dirty="0">
                <a:solidFill>
                  <a:srgbClr val="CC0000"/>
                </a:solidFill>
              </a:rPr>
              <a:t>Section 29-3 of the School Code </a:t>
            </a:r>
          </a:p>
        </p:txBody>
      </p:sp>
    </p:spTree>
    <p:extLst>
      <p:ext uri="{BB962C8B-B14F-4D97-AF65-F5344CB8AC3E}">
        <p14:creationId xmlns:p14="http://schemas.microsoft.com/office/powerpoint/2010/main" val="4269836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rgbClr val="CC0000"/>
                </a:solidFill>
              </a:rPr>
              <a:t>Hazardous </a:t>
            </a:r>
            <a:r>
              <a:rPr lang="en-US" sz="2800" dirty="0">
                <a:solidFill>
                  <a:srgbClr val="CC0000"/>
                </a:solidFill>
              </a:rPr>
              <a:t>Crossings </a:t>
            </a:r>
          </a:p>
        </p:txBody>
      </p:sp>
      <p:sp>
        <p:nvSpPr>
          <p:cNvPr id="3" name="Text Placeholder 2"/>
          <p:cNvSpPr>
            <a:spLocks noGrp="1"/>
          </p:cNvSpPr>
          <p:nvPr>
            <p:ph type="body" idx="1"/>
          </p:nvPr>
        </p:nvSpPr>
        <p:spPr>
          <a:xfrm>
            <a:off x="533400" y="1183794"/>
            <a:ext cx="2736300" cy="3416400"/>
          </a:xfrm>
        </p:spPr>
        <p:txBody>
          <a:bodyPr/>
          <a:lstStyle/>
          <a:p>
            <a:pPr algn="ctr"/>
            <a:r>
              <a:rPr lang="en-US" sz="2000" dirty="0"/>
              <a:t>In 1997, the District established 14 hazardous crossings in an effort to offer transportation </a:t>
            </a:r>
            <a:r>
              <a:rPr lang="en-US" sz="2000" dirty="0" smtClean="0"/>
              <a:t>to students and </a:t>
            </a:r>
            <a:r>
              <a:rPr lang="en-US" sz="2000" dirty="0"/>
              <a:t>get State reimbursement for transporting students that are less than 1 ½ mile from their school</a:t>
            </a:r>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4800" y="971550"/>
            <a:ext cx="4495800" cy="3714750"/>
          </a:xfrm>
          <a:prstGeom prst="rect">
            <a:avLst/>
          </a:prstGeom>
        </p:spPr>
      </p:pic>
    </p:spTree>
    <p:extLst>
      <p:ext uri="{BB962C8B-B14F-4D97-AF65-F5344CB8AC3E}">
        <p14:creationId xmlns:p14="http://schemas.microsoft.com/office/powerpoint/2010/main" val="1837862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967" y="438150"/>
            <a:ext cx="8520600" cy="572700"/>
          </a:xfrm>
        </p:spPr>
        <p:txBody>
          <a:bodyPr/>
          <a:lstStyle/>
          <a:p>
            <a:r>
              <a:rPr lang="en-US" sz="2800" dirty="0" smtClean="0">
                <a:solidFill>
                  <a:srgbClr val="CC0000"/>
                </a:solidFill>
              </a:rPr>
              <a:t>State of Regular Education Transportation </a:t>
            </a:r>
            <a:endParaRPr lang="en-US" sz="2800" dirty="0"/>
          </a:p>
        </p:txBody>
      </p:sp>
      <p:sp>
        <p:nvSpPr>
          <p:cNvPr id="4" name="Rectangle 3"/>
          <p:cNvSpPr txBox="1">
            <a:spLocks noChangeArrowheads="1"/>
          </p:cNvSpPr>
          <p:nvPr/>
        </p:nvSpPr>
        <p:spPr>
          <a:xfrm>
            <a:off x="516467" y="1276350"/>
            <a:ext cx="8229600" cy="2514600"/>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l" rtl="0">
              <a:lnSpc>
                <a:spcPct val="115000"/>
              </a:lnSpc>
              <a:spcBef>
                <a:spcPts val="0"/>
              </a:spcBef>
              <a:spcAft>
                <a:spcPts val="1600"/>
              </a:spcAft>
              <a:buClr>
                <a:schemeClr val="dk2"/>
              </a:buClr>
              <a:buSzPct val="100000"/>
              <a:buNone/>
              <a:defRPr sz="1800" b="0" i="0" u="none" strike="noStrike" cap="none">
                <a:solidFill>
                  <a:schemeClr val="dk2"/>
                </a:solidFill>
                <a:latin typeface="Arial"/>
                <a:ea typeface="Arial"/>
                <a:cs typeface="Arial"/>
                <a:sym typeface="Arial"/>
              </a:defRPr>
            </a:lvl1pPr>
            <a:lvl2pPr marR="0" lvl="1"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2pPr>
            <a:lvl3pPr marR="0" lvl="2"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3pPr>
            <a:lvl4pPr marR="0" lvl="3"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4pPr>
            <a:lvl5pPr marR="0" lvl="4"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5pPr>
            <a:lvl6pPr marR="0" lvl="5"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6pPr>
            <a:lvl7pPr marR="0" lvl="6"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7pPr>
            <a:lvl8pPr marR="0" lvl="7"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8pPr>
            <a:lvl9pPr marR="0" lvl="8"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9pPr>
          </a:lstStyle>
          <a:p>
            <a:pPr marL="285750" indent="-285750">
              <a:buFont typeface="Arial" panose="020B0604020202020204" pitchFamily="34" charset="0"/>
              <a:buChar char="•"/>
            </a:pPr>
            <a:r>
              <a:rPr lang="en-US" sz="2000" dirty="0" smtClean="0">
                <a:solidFill>
                  <a:schemeClr val="tx1"/>
                </a:solidFill>
              </a:rPr>
              <a:t>535 </a:t>
            </a:r>
            <a:r>
              <a:rPr lang="en-US" sz="2000" dirty="0">
                <a:solidFill>
                  <a:schemeClr val="tx1"/>
                </a:solidFill>
              </a:rPr>
              <a:t>e</a:t>
            </a:r>
            <a:r>
              <a:rPr lang="en-US" sz="2000" dirty="0" smtClean="0">
                <a:solidFill>
                  <a:schemeClr val="tx1"/>
                </a:solidFill>
              </a:rPr>
              <a:t>lementary students </a:t>
            </a:r>
          </a:p>
          <a:p>
            <a:pPr marL="285750" indent="-285750">
              <a:buFont typeface="Arial" panose="020B0604020202020204" pitchFamily="34" charset="0"/>
              <a:buChar char="•"/>
            </a:pPr>
            <a:r>
              <a:rPr lang="en-US" sz="2000" dirty="0" smtClean="0">
                <a:solidFill>
                  <a:schemeClr val="tx1"/>
                </a:solidFill>
              </a:rPr>
              <a:t>493 </a:t>
            </a:r>
            <a:r>
              <a:rPr lang="en-US" sz="2000" dirty="0">
                <a:solidFill>
                  <a:schemeClr val="tx1"/>
                </a:solidFill>
              </a:rPr>
              <a:t>m</a:t>
            </a:r>
            <a:r>
              <a:rPr lang="en-US" sz="2000" dirty="0" smtClean="0">
                <a:solidFill>
                  <a:schemeClr val="tx1"/>
                </a:solidFill>
              </a:rPr>
              <a:t>iddle </a:t>
            </a:r>
            <a:r>
              <a:rPr lang="en-US" sz="2000" dirty="0">
                <a:solidFill>
                  <a:schemeClr val="tx1"/>
                </a:solidFill>
              </a:rPr>
              <a:t>s</a:t>
            </a:r>
            <a:r>
              <a:rPr lang="en-US" sz="2000" dirty="0" smtClean="0">
                <a:solidFill>
                  <a:schemeClr val="tx1"/>
                </a:solidFill>
              </a:rPr>
              <a:t>chool students </a:t>
            </a:r>
          </a:p>
          <a:p>
            <a:pPr marL="285750" indent="-285750">
              <a:buFont typeface="Arial" panose="020B0604020202020204" pitchFamily="34" charset="0"/>
              <a:buChar char="•"/>
            </a:pPr>
            <a:r>
              <a:rPr lang="en-US" sz="2000" dirty="0" smtClean="0">
                <a:solidFill>
                  <a:schemeClr val="tx1"/>
                </a:solidFill>
              </a:rPr>
              <a:t>These </a:t>
            </a:r>
            <a:r>
              <a:rPr lang="en-US" sz="2000" dirty="0">
                <a:solidFill>
                  <a:schemeClr val="tx1"/>
                </a:solidFill>
              </a:rPr>
              <a:t>counts can vary depending on the </a:t>
            </a:r>
            <a:r>
              <a:rPr lang="en-US" sz="2000" dirty="0" smtClean="0">
                <a:solidFill>
                  <a:schemeClr val="tx1"/>
                </a:solidFill>
              </a:rPr>
              <a:t>weather </a:t>
            </a:r>
          </a:p>
          <a:p>
            <a:pPr marL="285750" lvl="1" indent="-285750">
              <a:buFont typeface="Arial" panose="020B0604020202020204" pitchFamily="34" charset="0"/>
              <a:buChar char="•"/>
            </a:pPr>
            <a:r>
              <a:rPr lang="en-US" sz="2000" dirty="0" smtClean="0">
                <a:solidFill>
                  <a:schemeClr val="tx1"/>
                </a:solidFill>
              </a:rPr>
              <a:t>Large </a:t>
            </a:r>
            <a:r>
              <a:rPr lang="en-US" sz="2000" dirty="0">
                <a:solidFill>
                  <a:schemeClr val="tx1"/>
                </a:solidFill>
              </a:rPr>
              <a:t>(71 or 77 </a:t>
            </a:r>
            <a:r>
              <a:rPr lang="en-US" sz="2000" dirty="0" smtClean="0">
                <a:solidFill>
                  <a:schemeClr val="tx1"/>
                </a:solidFill>
              </a:rPr>
              <a:t>passenger) buses are used </a:t>
            </a:r>
            <a:r>
              <a:rPr lang="en-US" sz="2000" dirty="0">
                <a:solidFill>
                  <a:schemeClr val="tx1"/>
                </a:solidFill>
              </a:rPr>
              <a:t>to transport </a:t>
            </a:r>
            <a:r>
              <a:rPr lang="en-US" sz="2000" dirty="0" smtClean="0">
                <a:solidFill>
                  <a:schemeClr val="tx1"/>
                </a:solidFill>
              </a:rPr>
              <a:t>students</a:t>
            </a:r>
          </a:p>
          <a:p>
            <a:pPr marL="285750" lvl="1" indent="-285750">
              <a:buFont typeface="Arial" panose="020B0604020202020204" pitchFamily="34" charset="0"/>
              <a:buChar char="•"/>
            </a:pPr>
            <a:r>
              <a:rPr lang="en-US" sz="2000" dirty="0" smtClean="0">
                <a:solidFill>
                  <a:schemeClr val="tx1"/>
                </a:solidFill>
              </a:rPr>
              <a:t>The </a:t>
            </a:r>
            <a:r>
              <a:rPr lang="en-US" sz="2000" dirty="0">
                <a:solidFill>
                  <a:schemeClr val="tx1"/>
                </a:solidFill>
              </a:rPr>
              <a:t>District also transports </a:t>
            </a:r>
            <a:r>
              <a:rPr lang="en-US" sz="2000" dirty="0" smtClean="0">
                <a:solidFill>
                  <a:schemeClr val="tx1"/>
                </a:solidFill>
              </a:rPr>
              <a:t>35 students </a:t>
            </a:r>
            <a:r>
              <a:rPr lang="en-US" sz="2000" dirty="0">
                <a:solidFill>
                  <a:schemeClr val="tx1"/>
                </a:solidFill>
              </a:rPr>
              <a:t>on a space available </a:t>
            </a:r>
            <a:r>
              <a:rPr lang="en-US" sz="2000" dirty="0" smtClean="0">
                <a:solidFill>
                  <a:schemeClr val="tx1"/>
                </a:solidFill>
              </a:rPr>
              <a:t>basis</a:t>
            </a:r>
            <a:endParaRPr lang="en-US" sz="2000" dirty="0">
              <a:solidFill>
                <a:schemeClr val="tx1"/>
              </a:solidFill>
            </a:endParaRPr>
          </a:p>
        </p:txBody>
      </p:sp>
      <p:sp>
        <p:nvSpPr>
          <p:cNvPr id="5" name="Rectangle 4"/>
          <p:cNvSpPr/>
          <p:nvPr/>
        </p:nvSpPr>
        <p:spPr>
          <a:xfrm>
            <a:off x="5334000" y="4400550"/>
            <a:ext cx="2826415" cy="276999"/>
          </a:xfrm>
          <a:prstGeom prst="rect">
            <a:avLst/>
          </a:prstGeom>
        </p:spPr>
        <p:txBody>
          <a:bodyPr wrap="none">
            <a:spAutoFit/>
          </a:bodyPr>
          <a:lstStyle/>
          <a:p>
            <a:pPr algn="ctr">
              <a:defRPr/>
            </a:pPr>
            <a:r>
              <a:rPr lang="en-US" sz="1200" b="1" i="1" dirty="0">
                <a:solidFill>
                  <a:schemeClr val="tx1"/>
                </a:solidFill>
                <a:ea typeface="Times New Roman" pitchFamily="18" charset="0"/>
                <a:cs typeface="Times New Roman" pitchFamily="18" charset="0"/>
              </a:rPr>
              <a:t>Sound Stewardship of Public Funds</a:t>
            </a:r>
            <a:endParaRPr lang="en-US" sz="1200" i="1" dirty="0">
              <a:solidFill>
                <a:schemeClr val="tx1"/>
              </a:solidFill>
            </a:endParaRPr>
          </a:p>
        </p:txBody>
      </p:sp>
    </p:spTree>
    <p:extLst>
      <p:ext uri="{BB962C8B-B14F-4D97-AF65-F5344CB8AC3E}">
        <p14:creationId xmlns:p14="http://schemas.microsoft.com/office/powerpoint/2010/main" val="75578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70967" y="438150"/>
            <a:ext cx="8520600" cy="572700"/>
          </a:xfrm>
        </p:spPr>
        <p:txBody>
          <a:bodyPr/>
          <a:lstStyle/>
          <a:p>
            <a:r>
              <a:rPr lang="en-US" altLang="en-US" sz="2800" dirty="0" smtClean="0">
                <a:solidFill>
                  <a:srgbClr val="CC0000"/>
                </a:solidFill>
              </a:rPr>
              <a:t>Regular Transportation – Routes</a:t>
            </a:r>
            <a:endParaRPr lang="en-US" sz="2800" dirty="0"/>
          </a:p>
        </p:txBody>
      </p:sp>
      <p:graphicFrame>
        <p:nvGraphicFramePr>
          <p:cNvPr id="6" name="Object 5"/>
          <p:cNvGraphicFramePr>
            <a:graphicFrameLocks noChangeAspect="1"/>
          </p:cNvGraphicFramePr>
          <p:nvPr>
            <p:extLst>
              <p:ext uri="{D42A27DB-BD31-4B8C-83A1-F6EECF244321}">
                <p14:modId xmlns:p14="http://schemas.microsoft.com/office/powerpoint/2010/main" val="1047474908"/>
              </p:ext>
            </p:extLst>
          </p:nvPr>
        </p:nvGraphicFramePr>
        <p:xfrm>
          <a:off x="762000" y="1352550"/>
          <a:ext cx="2209800" cy="2971800"/>
        </p:xfrm>
        <a:graphic>
          <a:graphicData uri="http://schemas.openxmlformats.org/presentationml/2006/ole">
            <mc:AlternateContent xmlns:mc="http://schemas.openxmlformats.org/markup-compatibility/2006">
              <mc:Choice xmlns:v="urn:schemas-microsoft-com:vml" Requires="v">
                <p:oleObj spid="_x0000_s11281" name="Worksheet" r:id="rId4" imgW="1440133" imgH="2293704" progId="Excel.Sheet.12">
                  <p:embed/>
                </p:oleObj>
              </mc:Choice>
              <mc:Fallback>
                <p:oleObj name="Worksheet" r:id="rId4" imgW="1440133" imgH="2293704" progId="Excel.Sheet.12">
                  <p:embed/>
                  <p:pic>
                    <p:nvPicPr>
                      <p:cNvPr id="0" name=""/>
                      <p:cNvPicPr/>
                      <p:nvPr/>
                    </p:nvPicPr>
                    <p:blipFill>
                      <a:blip r:embed="rId5"/>
                      <a:stretch>
                        <a:fillRect/>
                      </a:stretch>
                    </p:blipFill>
                    <p:spPr>
                      <a:xfrm>
                        <a:off x="762000" y="1352550"/>
                        <a:ext cx="2209800" cy="2971800"/>
                      </a:xfrm>
                      <a:prstGeom prst="rect">
                        <a:avLst/>
                      </a:prstGeom>
                    </p:spPr>
                  </p:pic>
                </p:oleObj>
              </mc:Fallback>
            </mc:AlternateContent>
          </a:graphicData>
        </a:graphic>
      </p:graphicFrame>
      <p:sp>
        <p:nvSpPr>
          <p:cNvPr id="7" name="Rectangle 6"/>
          <p:cNvSpPr/>
          <p:nvPr/>
        </p:nvSpPr>
        <p:spPr>
          <a:xfrm>
            <a:off x="5334000" y="4400550"/>
            <a:ext cx="2826415" cy="276999"/>
          </a:xfrm>
          <a:prstGeom prst="rect">
            <a:avLst/>
          </a:prstGeom>
        </p:spPr>
        <p:txBody>
          <a:bodyPr wrap="none">
            <a:spAutoFit/>
          </a:bodyPr>
          <a:lstStyle/>
          <a:p>
            <a:pPr algn="ctr">
              <a:defRPr/>
            </a:pPr>
            <a:r>
              <a:rPr lang="en-US" sz="1200" b="1" i="1" dirty="0">
                <a:solidFill>
                  <a:schemeClr val="tx1"/>
                </a:solidFill>
                <a:ea typeface="Times New Roman" pitchFamily="18" charset="0"/>
                <a:cs typeface="Times New Roman" pitchFamily="18" charset="0"/>
              </a:rPr>
              <a:t>Sound Stewardship of Public Funds</a:t>
            </a:r>
            <a:endParaRPr lang="en-US" sz="1200" i="1" dirty="0">
              <a:solidFill>
                <a:schemeClr val="tx1"/>
              </a:solidFill>
            </a:endParaRPr>
          </a:p>
        </p:txBody>
      </p:sp>
      <p:sp>
        <p:nvSpPr>
          <p:cNvPr id="8" name="Rectangle 7"/>
          <p:cNvSpPr/>
          <p:nvPr/>
        </p:nvSpPr>
        <p:spPr>
          <a:xfrm>
            <a:off x="3886200" y="1348085"/>
            <a:ext cx="4572000" cy="923330"/>
          </a:xfrm>
          <a:prstGeom prst="rect">
            <a:avLst/>
          </a:prstGeom>
        </p:spPr>
        <p:txBody>
          <a:bodyPr>
            <a:spAutoFit/>
          </a:bodyPr>
          <a:lstStyle/>
          <a:p>
            <a:r>
              <a:rPr lang="en-US" sz="1800" dirty="0"/>
              <a:t>Oak Park each bus costs $212 per day per bus. With 176 student school days, the total cost for the year will be $522,368. </a:t>
            </a:r>
          </a:p>
        </p:txBody>
      </p:sp>
      <p:sp>
        <p:nvSpPr>
          <p:cNvPr id="9" name="Rectangle 8"/>
          <p:cNvSpPr/>
          <p:nvPr/>
        </p:nvSpPr>
        <p:spPr>
          <a:xfrm>
            <a:off x="3962400" y="2597895"/>
            <a:ext cx="4170583" cy="1200329"/>
          </a:xfrm>
          <a:prstGeom prst="rect">
            <a:avLst/>
          </a:prstGeom>
        </p:spPr>
        <p:txBody>
          <a:bodyPr wrap="square">
            <a:spAutoFit/>
          </a:bodyPr>
          <a:lstStyle/>
          <a:p>
            <a:r>
              <a:rPr lang="en-US" sz="1800" dirty="0" smtClean="0"/>
              <a:t>$</a:t>
            </a:r>
            <a:r>
              <a:rPr lang="en-US" sz="1800" dirty="0"/>
              <a:t>106 for AM runs and $106 for PM runs. Each of these runs (AM or PM) is based on the current transportation plan.</a:t>
            </a:r>
          </a:p>
        </p:txBody>
      </p:sp>
    </p:spTree>
    <p:extLst>
      <p:ext uri="{BB962C8B-B14F-4D97-AF65-F5344CB8AC3E}">
        <p14:creationId xmlns:p14="http://schemas.microsoft.com/office/powerpoint/2010/main" val="2807657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729678460"/>
              </p:ext>
            </p:extLst>
          </p:nvPr>
        </p:nvGraphicFramePr>
        <p:xfrm>
          <a:off x="1447800" y="1276350"/>
          <a:ext cx="5989638" cy="2397125"/>
        </p:xfrm>
        <a:graphic>
          <a:graphicData uri="http://schemas.openxmlformats.org/presentationml/2006/ole">
            <mc:AlternateContent xmlns:mc="http://schemas.openxmlformats.org/markup-compatibility/2006">
              <mc:Choice xmlns:v="urn:schemas-microsoft-com:vml" Requires="v">
                <p:oleObj spid="_x0000_s10258" name="Worksheet" r:id="rId5" imgW="3680507" imgH="1287792" progId="Excel.Sheet.12">
                  <p:embed/>
                </p:oleObj>
              </mc:Choice>
              <mc:Fallback>
                <p:oleObj name="Worksheet" r:id="rId5" imgW="3680507" imgH="1287792" progId="Excel.Sheet.12">
                  <p:embed/>
                  <p:pic>
                    <p:nvPicPr>
                      <p:cNvPr id="0" name=""/>
                      <p:cNvPicPr/>
                      <p:nvPr/>
                    </p:nvPicPr>
                    <p:blipFill>
                      <a:blip r:embed="rId6"/>
                      <a:stretch>
                        <a:fillRect/>
                      </a:stretch>
                    </p:blipFill>
                    <p:spPr>
                      <a:xfrm>
                        <a:off x="1447800" y="1276350"/>
                        <a:ext cx="5989638" cy="2397125"/>
                      </a:xfrm>
                      <a:prstGeom prst="rect">
                        <a:avLst/>
                      </a:prstGeom>
                    </p:spPr>
                  </p:pic>
                </p:oleObj>
              </mc:Fallback>
            </mc:AlternateContent>
          </a:graphicData>
        </a:graphic>
      </p:graphicFrame>
      <p:sp>
        <p:nvSpPr>
          <p:cNvPr id="7" name="Title 1"/>
          <p:cNvSpPr>
            <a:spLocks noGrp="1"/>
          </p:cNvSpPr>
          <p:nvPr>
            <p:ph type="title"/>
          </p:nvPr>
        </p:nvSpPr>
        <p:spPr>
          <a:xfrm>
            <a:off x="370967" y="438150"/>
            <a:ext cx="8520600" cy="572700"/>
          </a:xfrm>
        </p:spPr>
        <p:txBody>
          <a:bodyPr/>
          <a:lstStyle/>
          <a:p>
            <a:r>
              <a:rPr lang="en-US" altLang="en-US" sz="2800" dirty="0" smtClean="0">
                <a:solidFill>
                  <a:srgbClr val="CC0000"/>
                </a:solidFill>
              </a:rPr>
              <a:t>Regular Transportation – Financial Impact</a:t>
            </a:r>
            <a:endParaRPr lang="en-US" sz="2800" dirty="0"/>
          </a:p>
        </p:txBody>
      </p:sp>
      <p:sp>
        <p:nvSpPr>
          <p:cNvPr id="8" name="Rectangle 7"/>
          <p:cNvSpPr/>
          <p:nvPr/>
        </p:nvSpPr>
        <p:spPr>
          <a:xfrm>
            <a:off x="5334000" y="4400550"/>
            <a:ext cx="2826415" cy="276999"/>
          </a:xfrm>
          <a:prstGeom prst="rect">
            <a:avLst/>
          </a:prstGeom>
        </p:spPr>
        <p:txBody>
          <a:bodyPr wrap="none">
            <a:spAutoFit/>
          </a:bodyPr>
          <a:lstStyle/>
          <a:p>
            <a:pPr algn="ctr">
              <a:defRPr/>
            </a:pPr>
            <a:r>
              <a:rPr lang="en-US" sz="1200" b="1" i="1" dirty="0">
                <a:solidFill>
                  <a:schemeClr val="tx1"/>
                </a:solidFill>
                <a:ea typeface="Times New Roman" pitchFamily="18" charset="0"/>
                <a:cs typeface="Times New Roman" pitchFamily="18" charset="0"/>
              </a:rPr>
              <a:t>Sound Stewardship of Public Funds</a:t>
            </a:r>
            <a:endParaRPr lang="en-US" sz="1200" i="1" dirty="0">
              <a:solidFill>
                <a:schemeClr val="tx1"/>
              </a:solidFill>
            </a:endParaRPr>
          </a:p>
        </p:txBody>
      </p:sp>
    </p:spTree>
    <p:extLst>
      <p:ext uri="{BB962C8B-B14F-4D97-AF65-F5344CB8AC3E}">
        <p14:creationId xmlns:p14="http://schemas.microsoft.com/office/powerpoint/2010/main" val="2113664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1700" y="1152475"/>
            <a:ext cx="8520600" cy="1724075"/>
          </a:xfrm>
        </p:spPr>
        <p:txBody>
          <a:bodyPr/>
          <a:lstStyle/>
          <a:p>
            <a:r>
              <a:rPr lang="en-US" sz="2000" dirty="0" smtClean="0"/>
              <a:t>The hazard </a:t>
            </a:r>
            <a:r>
              <a:rPr lang="en-US" sz="2000" dirty="0"/>
              <a:t>locations were designated as hazards years ago, and they should no longer be considered hazardous intersections because they are now all </a:t>
            </a:r>
            <a:r>
              <a:rPr lang="en-US" sz="2000" dirty="0" smtClean="0"/>
              <a:t>controlled. </a:t>
            </a:r>
            <a:endParaRPr lang="en-US" sz="2000" dirty="0"/>
          </a:p>
          <a:p>
            <a:endParaRPr lang="en-US" dirty="0"/>
          </a:p>
        </p:txBody>
      </p:sp>
      <p:sp>
        <p:nvSpPr>
          <p:cNvPr id="4" name="Rectangle 3"/>
          <p:cNvSpPr/>
          <p:nvPr/>
        </p:nvSpPr>
        <p:spPr>
          <a:xfrm>
            <a:off x="5334000" y="4400550"/>
            <a:ext cx="2826415" cy="276999"/>
          </a:xfrm>
          <a:prstGeom prst="rect">
            <a:avLst/>
          </a:prstGeom>
        </p:spPr>
        <p:txBody>
          <a:bodyPr wrap="none">
            <a:spAutoFit/>
          </a:bodyPr>
          <a:lstStyle/>
          <a:p>
            <a:pPr algn="ctr">
              <a:defRPr/>
            </a:pPr>
            <a:r>
              <a:rPr lang="en-US" sz="1200" b="1" i="1" dirty="0">
                <a:solidFill>
                  <a:schemeClr val="tx1"/>
                </a:solidFill>
                <a:ea typeface="Times New Roman" pitchFamily="18" charset="0"/>
                <a:cs typeface="Times New Roman" pitchFamily="18" charset="0"/>
              </a:rPr>
              <a:t>Sound Stewardship of Public Funds</a:t>
            </a:r>
            <a:endParaRPr lang="en-US" sz="1200" i="1" dirty="0">
              <a:solidFill>
                <a:schemeClr val="tx1"/>
              </a:solidFill>
            </a:endParaRPr>
          </a:p>
        </p:txBody>
      </p:sp>
      <p:sp>
        <p:nvSpPr>
          <p:cNvPr id="5" name="Title 1"/>
          <p:cNvSpPr>
            <a:spLocks noGrp="1"/>
          </p:cNvSpPr>
          <p:nvPr>
            <p:ph type="title"/>
          </p:nvPr>
        </p:nvSpPr>
        <p:spPr>
          <a:xfrm>
            <a:off x="381000" y="285750"/>
            <a:ext cx="8520600" cy="572700"/>
          </a:xfrm>
        </p:spPr>
        <p:txBody>
          <a:bodyPr/>
          <a:lstStyle/>
          <a:p>
            <a:r>
              <a:rPr lang="en-US" altLang="en-US" sz="2800" dirty="0" smtClean="0">
                <a:solidFill>
                  <a:srgbClr val="CC0000"/>
                </a:solidFill>
              </a:rPr>
              <a:t>Regular Transportation – Audit Results</a:t>
            </a:r>
            <a:endParaRPr lang="en-US" sz="2800" dirty="0"/>
          </a:p>
        </p:txBody>
      </p:sp>
    </p:spTree>
    <p:extLst>
      <p:ext uri="{BB962C8B-B14F-4D97-AF65-F5344CB8AC3E}">
        <p14:creationId xmlns:p14="http://schemas.microsoft.com/office/powerpoint/2010/main" val="2024769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4800" y="984150"/>
            <a:ext cx="8520600" cy="3416400"/>
          </a:xfrm>
        </p:spPr>
        <p:txBody>
          <a:bodyPr/>
          <a:lstStyle/>
          <a:p>
            <a:r>
              <a:rPr lang="en-US" dirty="0" err="1"/>
              <a:t>Beye</a:t>
            </a:r>
            <a:r>
              <a:rPr lang="en-US" dirty="0"/>
              <a:t> Elementary School currently uses two buses to transport students to the school. The furthest residence distance to the school is </a:t>
            </a:r>
            <a:r>
              <a:rPr lang="en-US" u="sng" dirty="0">
                <a:solidFill>
                  <a:schemeClr val="accent6">
                    <a:lumMod val="75000"/>
                  </a:schemeClr>
                </a:solidFill>
              </a:rPr>
              <a:t>1.1 miles</a:t>
            </a:r>
            <a:r>
              <a:rPr lang="en-US" dirty="0"/>
              <a:t>, and none of these students currently have to walk through any of the hazard intersections previously discussed. </a:t>
            </a:r>
            <a:endParaRPr lang="en-US" dirty="0" smtClean="0"/>
          </a:p>
          <a:p>
            <a:endParaRPr lang="en-US" dirty="0"/>
          </a:p>
          <a:p>
            <a:r>
              <a:rPr lang="en-US" dirty="0"/>
              <a:t>Holmes Elementary School has four buses that serve this school. The furthest distance for any student from home to school is </a:t>
            </a:r>
            <a:r>
              <a:rPr lang="en-US" u="sng" dirty="0">
                <a:solidFill>
                  <a:schemeClr val="accent6">
                    <a:lumMod val="75000"/>
                  </a:schemeClr>
                </a:solidFill>
              </a:rPr>
              <a:t>1.3 miles</a:t>
            </a:r>
            <a:r>
              <a:rPr lang="en-US" dirty="0" smtClean="0"/>
              <a:t>.</a:t>
            </a:r>
          </a:p>
          <a:p>
            <a:endParaRPr lang="en-US" dirty="0"/>
          </a:p>
          <a:p>
            <a:r>
              <a:rPr lang="en-US" dirty="0"/>
              <a:t>Irving Elementary </a:t>
            </a:r>
            <a:r>
              <a:rPr lang="en-US" dirty="0" smtClean="0"/>
              <a:t>School currently has </a:t>
            </a:r>
            <a:r>
              <a:rPr lang="en-US" dirty="0"/>
              <a:t>one bus </a:t>
            </a:r>
            <a:r>
              <a:rPr lang="en-US" dirty="0" smtClean="0"/>
              <a:t>serving. </a:t>
            </a:r>
            <a:r>
              <a:rPr lang="en-US" dirty="0"/>
              <a:t>The furthest distance from home to school for any student is </a:t>
            </a:r>
            <a:r>
              <a:rPr lang="en-US" u="sng" dirty="0">
                <a:solidFill>
                  <a:schemeClr val="accent6">
                    <a:lumMod val="75000"/>
                  </a:schemeClr>
                </a:solidFill>
              </a:rPr>
              <a:t>.9 mile</a:t>
            </a:r>
            <a:r>
              <a:rPr lang="en-US" dirty="0"/>
              <a:t>. For this school, there are three intersections on the hazard crossing list that students would have to pass through if walking to school. </a:t>
            </a:r>
            <a:endParaRPr lang="en-US" dirty="0" smtClean="0"/>
          </a:p>
          <a:p>
            <a:endParaRPr lang="en-US" dirty="0"/>
          </a:p>
          <a:p>
            <a:r>
              <a:rPr lang="en-US" dirty="0" smtClean="0"/>
              <a:t>Lincoln </a:t>
            </a:r>
            <a:r>
              <a:rPr lang="en-US" dirty="0"/>
              <a:t>Elementary School uses six buses to transport students to/from school. The furthest point from the school’s exterior boundary to the school is </a:t>
            </a:r>
            <a:r>
              <a:rPr lang="en-US" u="sng" dirty="0">
                <a:solidFill>
                  <a:schemeClr val="accent6">
                    <a:lumMod val="75000"/>
                  </a:schemeClr>
                </a:solidFill>
              </a:rPr>
              <a:t>1.3 miles</a:t>
            </a:r>
            <a:r>
              <a:rPr lang="en-US" dirty="0"/>
              <a:t>. Within the school boundary there are three intersections on the hazard crossing list. </a:t>
            </a:r>
            <a:endParaRPr lang="en-US" dirty="0" smtClean="0"/>
          </a:p>
          <a:p>
            <a:endParaRPr lang="en-US" dirty="0" smtClean="0"/>
          </a:p>
          <a:p>
            <a:r>
              <a:rPr lang="en-US" dirty="0"/>
              <a:t>Longfellow Elementary School uses one bus to transport students to/from school. The furthest point from the school’s exterior boundary to the school is </a:t>
            </a:r>
            <a:r>
              <a:rPr lang="en-US" u="sng" dirty="0">
                <a:solidFill>
                  <a:schemeClr val="accent6">
                    <a:lumMod val="75000"/>
                  </a:schemeClr>
                </a:solidFill>
              </a:rPr>
              <a:t>.8 mile</a:t>
            </a:r>
            <a:r>
              <a:rPr lang="en-US" dirty="0"/>
              <a:t>. There is one intersection on the hazard crossing </a:t>
            </a:r>
            <a:r>
              <a:rPr lang="en-US" dirty="0" smtClean="0"/>
              <a:t>list.</a:t>
            </a:r>
            <a:endParaRPr lang="en-US" dirty="0"/>
          </a:p>
          <a:p>
            <a:endParaRPr lang="en-US" dirty="0" smtClean="0"/>
          </a:p>
          <a:p>
            <a:endParaRPr lang="en-US" dirty="0"/>
          </a:p>
          <a:p>
            <a:endParaRPr lang="en-US" dirty="0"/>
          </a:p>
        </p:txBody>
      </p:sp>
      <p:sp>
        <p:nvSpPr>
          <p:cNvPr id="6" name="Title 1"/>
          <p:cNvSpPr>
            <a:spLocks noGrp="1"/>
          </p:cNvSpPr>
          <p:nvPr>
            <p:ph type="title"/>
          </p:nvPr>
        </p:nvSpPr>
        <p:spPr>
          <a:xfrm>
            <a:off x="381000" y="285750"/>
            <a:ext cx="8520600" cy="572700"/>
          </a:xfrm>
        </p:spPr>
        <p:txBody>
          <a:bodyPr/>
          <a:lstStyle/>
          <a:p>
            <a:r>
              <a:rPr lang="en-US" altLang="en-US" sz="2800" dirty="0" smtClean="0">
                <a:solidFill>
                  <a:srgbClr val="CC0000"/>
                </a:solidFill>
              </a:rPr>
              <a:t>Audit Results – Elementary Schools</a:t>
            </a:r>
            <a:br>
              <a:rPr lang="en-US" altLang="en-US" sz="2800" dirty="0" smtClean="0">
                <a:solidFill>
                  <a:srgbClr val="CC0000"/>
                </a:solidFill>
              </a:rPr>
            </a:br>
            <a:endParaRPr lang="en-US" sz="2800" dirty="0"/>
          </a:p>
        </p:txBody>
      </p:sp>
    </p:spTree>
    <p:extLst>
      <p:ext uri="{BB962C8B-B14F-4D97-AF65-F5344CB8AC3E}">
        <p14:creationId xmlns:p14="http://schemas.microsoft.com/office/powerpoint/2010/main" val="3616691313"/>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_Template">
  <a:themeElements>
    <a:clrScheme name="Custom 1">
      <a:dk1>
        <a:srgbClr val="2C582D"/>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2761</TotalTime>
  <Words>863</Words>
  <Application>Microsoft Office PowerPoint</Application>
  <PresentationFormat>On-screen Show (16:9)</PresentationFormat>
  <Paragraphs>56</Paragraphs>
  <Slides>14</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Calibri</vt:lpstr>
      <vt:lpstr>Times New Roman</vt:lpstr>
      <vt:lpstr>PowerPoint_Template</vt:lpstr>
      <vt:lpstr>Worksheet</vt:lpstr>
      <vt:lpstr>Oak Park School District 97</vt:lpstr>
      <vt:lpstr>Board Policy - District Policy 4:110 Transportation </vt:lpstr>
      <vt:lpstr>Section 29-3 of the School Code </vt:lpstr>
      <vt:lpstr>Hazardous Crossings </vt:lpstr>
      <vt:lpstr>State of Regular Education Transportation </vt:lpstr>
      <vt:lpstr>Regular Transportation – Routes</vt:lpstr>
      <vt:lpstr>Regular Transportation – Financial Impact</vt:lpstr>
      <vt:lpstr>Regular Transportation – Audit Results</vt:lpstr>
      <vt:lpstr>Audit Results – Elementary Schools </vt:lpstr>
      <vt:lpstr>Audit Results – Other Options </vt:lpstr>
      <vt:lpstr>Audit Results – Middle Schools </vt:lpstr>
      <vt:lpstr>Audit Results – Middle Schools </vt:lpstr>
      <vt:lpstr>Recommendation </vt:lpstr>
      <vt:lpstr>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Oak Park School District 97</dc:title>
  <dc:creator>Alicia Evans</dc:creator>
  <cp:lastModifiedBy>Administrator</cp:lastModifiedBy>
  <cp:revision>50</cp:revision>
  <cp:lastPrinted>2017-09-26T21:47:30Z</cp:lastPrinted>
  <dcterms:modified xsi:type="dcterms:W3CDTF">2018-03-13T21:44:06Z</dcterms:modified>
</cp:coreProperties>
</file>